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Lst>
  <p:notesMasterIdLst>
    <p:notesMasterId r:id="rId51"/>
  </p:notesMasterIdLst>
  <p:sldIdLst>
    <p:sldId id="256" r:id="rId5"/>
    <p:sldId id="314" r:id="rId6"/>
    <p:sldId id="315" r:id="rId7"/>
    <p:sldId id="349" r:id="rId8"/>
    <p:sldId id="350" r:id="rId9"/>
    <p:sldId id="316" r:id="rId10"/>
    <p:sldId id="321" r:id="rId11"/>
    <p:sldId id="356" r:id="rId12"/>
    <p:sldId id="325" r:id="rId13"/>
    <p:sldId id="319" r:id="rId14"/>
    <p:sldId id="354" r:id="rId15"/>
    <p:sldId id="355" r:id="rId16"/>
    <p:sldId id="323" r:id="rId17"/>
    <p:sldId id="324" r:id="rId18"/>
    <p:sldId id="353" r:id="rId19"/>
    <p:sldId id="257" r:id="rId20"/>
    <p:sldId id="258" r:id="rId21"/>
    <p:sldId id="259" r:id="rId22"/>
    <p:sldId id="260" r:id="rId23"/>
    <p:sldId id="261" r:id="rId24"/>
    <p:sldId id="262" r:id="rId25"/>
    <p:sldId id="277" r:id="rId26"/>
    <p:sldId id="279" r:id="rId27"/>
    <p:sldId id="278" r:id="rId28"/>
    <p:sldId id="283" r:id="rId29"/>
    <p:sldId id="284" r:id="rId30"/>
    <p:sldId id="329" r:id="rId31"/>
    <p:sldId id="330" r:id="rId32"/>
    <p:sldId id="331" r:id="rId33"/>
    <p:sldId id="332" r:id="rId34"/>
    <p:sldId id="333" r:id="rId35"/>
    <p:sldId id="334" r:id="rId36"/>
    <p:sldId id="335" r:id="rId37"/>
    <p:sldId id="337" r:id="rId38"/>
    <p:sldId id="336" r:id="rId39"/>
    <p:sldId id="338" r:id="rId40"/>
    <p:sldId id="339" r:id="rId41"/>
    <p:sldId id="341" r:id="rId42"/>
    <p:sldId id="342" r:id="rId43"/>
    <p:sldId id="343" r:id="rId44"/>
    <p:sldId id="344" r:id="rId45"/>
    <p:sldId id="280" r:id="rId46"/>
    <p:sldId id="282" r:id="rId47"/>
    <p:sldId id="285" r:id="rId48"/>
    <p:sldId id="328" r:id="rId49"/>
    <p:sldId id="346" r:id="rId50"/>
  </p:sldIdLst>
  <p:sldSz cx="9144000" cy="5143500" type="screen16x9"/>
  <p:notesSz cx="6858000" cy="9144000"/>
  <p:embeddedFontLst>
    <p:embeddedFont>
      <p:font typeface="ＭＳ Ｐゴシック" panose="020B0600070205080204" pitchFamily="34" charset="-128"/>
      <p:regular r:id="rId52"/>
    </p:embeddedFont>
    <p:embeddedFont>
      <p:font typeface="Bebas Neue" panose="020B0606020202050201" pitchFamily="34" charset="0"/>
      <p:regular r:id="rId53"/>
    </p:embeddedFont>
    <p:embeddedFont>
      <p:font typeface="Gill Sans MT" panose="020B0502020104020203" pitchFamily="34" charset="0"/>
      <p:regular r:id="rId54"/>
      <p:bold r:id="rId55"/>
      <p:italic r:id="rId56"/>
      <p:boldItalic r:id="rId57"/>
    </p:embeddedFont>
    <p:embeddedFont>
      <p:font typeface="Helvetica World Bold" panose="020B0604020202020204" charset="0"/>
      <p:regular r:id="rId58"/>
    </p:embeddedFont>
    <p:embeddedFont>
      <p:font typeface="Open Sans" panose="020B0606030504020204" pitchFamily="34" charset="0"/>
      <p:regular r:id="rId59"/>
      <p:bold r:id="rId60"/>
      <p:italic r:id="rId61"/>
      <p:boldItalic r:id="rId62"/>
    </p:embeddedFont>
    <p:embeddedFont>
      <p:font typeface="Playfair Display" panose="00000500000000000000" pitchFamily="2" charset="0"/>
      <p:regular r:id="rId63"/>
      <p:bold r:id="rId64"/>
      <p:italic r:id="rId65"/>
      <p:boldItalic r:id="rId66"/>
    </p:embeddedFont>
    <p:embeddedFont>
      <p:font typeface="Source Sans Pro" panose="020B0503030403020204" pitchFamily="34"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DFA22-39B2-43EC-A0E2-99039386BCE9}" v="9" dt="2024-08-26T00:53:43.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0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an Wu" userId="f669791f-cfd4-4194-ae69-8a86497249e2" providerId="ADAL" clId="{294DFA22-39B2-43EC-A0E2-99039386BCE9}"/>
    <pc:docChg chg="undo custSel addSld delSld modSld">
      <pc:chgData name="Yanan Wu" userId="f669791f-cfd4-4194-ae69-8a86497249e2" providerId="ADAL" clId="{294DFA22-39B2-43EC-A0E2-99039386BCE9}" dt="2024-08-26T00:56:28.773" v="236" actId="20577"/>
      <pc:docMkLst>
        <pc:docMk/>
      </pc:docMkLst>
      <pc:sldChg chg="modSp mod">
        <pc:chgData name="Yanan Wu" userId="f669791f-cfd4-4194-ae69-8a86497249e2" providerId="ADAL" clId="{294DFA22-39B2-43EC-A0E2-99039386BCE9}" dt="2024-08-26T00:52:33.546" v="196" actId="20577"/>
        <pc:sldMkLst>
          <pc:docMk/>
          <pc:sldMk cId="0" sldId="278"/>
        </pc:sldMkLst>
        <pc:spChg chg="mod">
          <ac:chgData name="Yanan Wu" userId="f669791f-cfd4-4194-ae69-8a86497249e2" providerId="ADAL" clId="{294DFA22-39B2-43EC-A0E2-99039386BCE9}" dt="2024-08-26T00:52:33.546" v="196" actId="20577"/>
          <ac:spMkLst>
            <pc:docMk/>
            <pc:sldMk cId="0" sldId="278"/>
            <ac:spMk id="218" creationId="{00000000-0000-0000-0000-000000000000}"/>
          </ac:spMkLst>
        </pc:spChg>
      </pc:sldChg>
      <pc:sldChg chg="modSp mod">
        <pc:chgData name="Yanan Wu" userId="f669791f-cfd4-4194-ae69-8a86497249e2" providerId="ADAL" clId="{294DFA22-39B2-43EC-A0E2-99039386BCE9}" dt="2024-08-26T00:18:33.236" v="39" actId="27636"/>
        <pc:sldMkLst>
          <pc:docMk/>
          <pc:sldMk cId="935557802" sldId="316"/>
        </pc:sldMkLst>
        <pc:spChg chg="mod">
          <ac:chgData name="Yanan Wu" userId="f669791f-cfd4-4194-ae69-8a86497249e2" providerId="ADAL" clId="{294DFA22-39B2-43EC-A0E2-99039386BCE9}" dt="2024-08-26T00:18:33.236" v="39" actId="27636"/>
          <ac:spMkLst>
            <pc:docMk/>
            <pc:sldMk cId="935557802" sldId="316"/>
            <ac:spMk id="3" creationId="{00000000-0000-0000-0000-000000000000}"/>
          </ac:spMkLst>
        </pc:spChg>
      </pc:sldChg>
      <pc:sldChg chg="modSp mod">
        <pc:chgData name="Yanan Wu" userId="f669791f-cfd4-4194-ae69-8a86497249e2" providerId="ADAL" clId="{294DFA22-39B2-43EC-A0E2-99039386BCE9}" dt="2024-08-21T22:36:57.743" v="29" actId="20577"/>
        <pc:sldMkLst>
          <pc:docMk/>
          <pc:sldMk cId="4044310600" sldId="319"/>
        </pc:sldMkLst>
        <pc:spChg chg="mod">
          <ac:chgData name="Yanan Wu" userId="f669791f-cfd4-4194-ae69-8a86497249e2" providerId="ADAL" clId="{294DFA22-39B2-43EC-A0E2-99039386BCE9}" dt="2024-08-21T22:36:57.743" v="29" actId="20577"/>
          <ac:spMkLst>
            <pc:docMk/>
            <pc:sldMk cId="4044310600" sldId="319"/>
            <ac:spMk id="3" creationId="{272456C9-7546-B9CC-A592-AD2B59A7F6D5}"/>
          </ac:spMkLst>
        </pc:spChg>
      </pc:sldChg>
      <pc:sldChg chg="addSp modSp mod">
        <pc:chgData name="Yanan Wu" userId="f669791f-cfd4-4194-ae69-8a86497249e2" providerId="ADAL" clId="{294DFA22-39B2-43EC-A0E2-99039386BCE9}" dt="2024-08-26T00:50:36.498" v="162" actId="255"/>
        <pc:sldMkLst>
          <pc:docMk/>
          <pc:sldMk cId="1541200062" sldId="320"/>
        </pc:sldMkLst>
        <pc:spChg chg="add mod">
          <ac:chgData name="Yanan Wu" userId="f669791f-cfd4-4194-ae69-8a86497249e2" providerId="ADAL" clId="{294DFA22-39B2-43EC-A0E2-99039386BCE9}" dt="2024-08-26T00:50:36.498" v="162" actId="255"/>
          <ac:spMkLst>
            <pc:docMk/>
            <pc:sldMk cId="1541200062" sldId="320"/>
            <ac:spMk id="2" creationId="{0C0D5045-CB37-24B7-AA1C-E9EBE04DD377}"/>
          </ac:spMkLst>
        </pc:spChg>
        <pc:spChg chg="mod">
          <ac:chgData name="Yanan Wu" userId="f669791f-cfd4-4194-ae69-8a86497249e2" providerId="ADAL" clId="{294DFA22-39B2-43EC-A0E2-99039386BCE9}" dt="2024-08-26T00:44:45.451" v="42" actId="1076"/>
          <ac:spMkLst>
            <pc:docMk/>
            <pc:sldMk cId="1541200062" sldId="320"/>
            <ac:spMk id="5" creationId="{00000000-0000-0000-0000-000000000000}"/>
          </ac:spMkLst>
        </pc:spChg>
      </pc:sldChg>
      <pc:sldChg chg="modSp mod">
        <pc:chgData name="Yanan Wu" userId="f669791f-cfd4-4194-ae69-8a86497249e2" providerId="ADAL" clId="{294DFA22-39B2-43EC-A0E2-99039386BCE9}" dt="2024-08-26T00:56:28.773" v="236" actId="20577"/>
        <pc:sldMkLst>
          <pc:docMk/>
          <pc:sldMk cId="2502171209" sldId="321"/>
        </pc:sldMkLst>
        <pc:spChg chg="mod">
          <ac:chgData name="Yanan Wu" userId="f669791f-cfd4-4194-ae69-8a86497249e2" providerId="ADAL" clId="{294DFA22-39B2-43EC-A0E2-99039386BCE9}" dt="2024-08-26T00:56:28.773" v="236" actId="20577"/>
          <ac:spMkLst>
            <pc:docMk/>
            <pc:sldMk cId="2502171209" sldId="321"/>
            <ac:spMk id="3" creationId="{00000000-0000-0000-0000-000000000000}"/>
          </ac:spMkLst>
        </pc:spChg>
      </pc:sldChg>
      <pc:sldChg chg="modSp mod">
        <pc:chgData name="Yanan Wu" userId="f669791f-cfd4-4194-ae69-8a86497249e2" providerId="ADAL" clId="{294DFA22-39B2-43EC-A0E2-99039386BCE9}" dt="2024-08-21T22:32:35.143" v="0" actId="1076"/>
        <pc:sldMkLst>
          <pc:docMk/>
          <pc:sldMk cId="1837317066" sldId="322"/>
        </pc:sldMkLst>
        <pc:spChg chg="mod">
          <ac:chgData name="Yanan Wu" userId="f669791f-cfd4-4194-ae69-8a86497249e2" providerId="ADAL" clId="{294DFA22-39B2-43EC-A0E2-99039386BCE9}" dt="2024-08-21T22:32:35.143" v="0" actId="1076"/>
          <ac:spMkLst>
            <pc:docMk/>
            <pc:sldMk cId="1837317066" sldId="322"/>
            <ac:spMk id="7" creationId="{00000000-0000-0000-0000-000000000000}"/>
          </ac:spMkLst>
        </pc:spChg>
      </pc:sldChg>
      <pc:sldChg chg="modSp mod">
        <pc:chgData name="Yanan Wu" userId="f669791f-cfd4-4194-ae69-8a86497249e2" providerId="ADAL" clId="{294DFA22-39B2-43EC-A0E2-99039386BCE9}" dt="2024-08-26T00:51:23.720" v="169" actId="20577"/>
        <pc:sldMkLst>
          <pc:docMk/>
          <pc:sldMk cId="957183790" sldId="325"/>
        </pc:sldMkLst>
        <pc:spChg chg="mod">
          <ac:chgData name="Yanan Wu" userId="f669791f-cfd4-4194-ae69-8a86497249e2" providerId="ADAL" clId="{294DFA22-39B2-43EC-A0E2-99039386BCE9}" dt="2024-08-26T00:51:23.720" v="169" actId="20577"/>
          <ac:spMkLst>
            <pc:docMk/>
            <pc:sldMk cId="957183790" sldId="325"/>
            <ac:spMk id="3" creationId="{00000000-0000-0000-0000-000000000000}"/>
          </ac:spMkLst>
        </pc:spChg>
      </pc:sldChg>
      <pc:sldChg chg="addSp delSp modSp new mod">
        <pc:chgData name="Yanan Wu" userId="f669791f-cfd4-4194-ae69-8a86497249e2" providerId="ADAL" clId="{294DFA22-39B2-43EC-A0E2-99039386BCE9}" dt="2024-08-21T22:35:36.243" v="28" actId="113"/>
        <pc:sldMkLst>
          <pc:docMk/>
          <pc:sldMk cId="2736567169" sldId="326"/>
        </pc:sldMkLst>
        <pc:spChg chg="del mod">
          <ac:chgData name="Yanan Wu" userId="f669791f-cfd4-4194-ae69-8a86497249e2" providerId="ADAL" clId="{294DFA22-39B2-43EC-A0E2-99039386BCE9}" dt="2024-08-21T22:33:18.826" v="5" actId="21"/>
          <ac:spMkLst>
            <pc:docMk/>
            <pc:sldMk cId="2736567169" sldId="326"/>
            <ac:spMk id="2" creationId="{E2E342DB-02E1-0C98-4D7A-9D3A6569129E}"/>
          </ac:spMkLst>
        </pc:spChg>
        <pc:spChg chg="mod">
          <ac:chgData name="Yanan Wu" userId="f669791f-cfd4-4194-ae69-8a86497249e2" providerId="ADAL" clId="{294DFA22-39B2-43EC-A0E2-99039386BCE9}" dt="2024-08-21T22:35:36.243" v="28" actId="113"/>
          <ac:spMkLst>
            <pc:docMk/>
            <pc:sldMk cId="2736567169" sldId="326"/>
            <ac:spMk id="3" creationId="{86B26F0E-D77C-F997-4481-3E5B580C9F98}"/>
          </ac:spMkLst>
        </pc:spChg>
        <pc:spChg chg="del">
          <ac:chgData name="Yanan Wu" userId="f669791f-cfd4-4194-ae69-8a86497249e2" providerId="ADAL" clId="{294DFA22-39B2-43EC-A0E2-99039386BCE9}" dt="2024-08-21T22:34:56.226" v="20" actId="21"/>
          <ac:spMkLst>
            <pc:docMk/>
            <pc:sldMk cId="2736567169" sldId="326"/>
            <ac:spMk id="4" creationId="{DE888EBE-1E23-F00B-DFF4-AB80F1863C2A}"/>
          </ac:spMkLst>
        </pc:spChg>
        <pc:spChg chg="add mod">
          <ac:chgData name="Yanan Wu" userId="f669791f-cfd4-4194-ae69-8a86497249e2" providerId="ADAL" clId="{294DFA22-39B2-43EC-A0E2-99039386BCE9}" dt="2024-08-21T22:33:25.227" v="18" actId="20577"/>
          <ac:spMkLst>
            <pc:docMk/>
            <pc:sldMk cId="2736567169" sldId="326"/>
            <ac:spMk id="5" creationId="{000A47B2-104F-081B-6E3C-D70BE96BABCF}"/>
          </ac:spMkLst>
        </pc:spChg>
      </pc:sldChg>
      <pc:sldChg chg="modSp mod">
        <pc:chgData name="Yanan Wu" userId="f669791f-cfd4-4194-ae69-8a86497249e2" providerId="ADAL" clId="{294DFA22-39B2-43EC-A0E2-99039386BCE9}" dt="2024-08-26T00:52:57.592" v="231" actId="20577"/>
        <pc:sldMkLst>
          <pc:docMk/>
          <pc:sldMk cId="4256967819" sldId="329"/>
        </pc:sldMkLst>
        <pc:spChg chg="mod">
          <ac:chgData name="Yanan Wu" userId="f669791f-cfd4-4194-ae69-8a86497249e2" providerId="ADAL" clId="{294DFA22-39B2-43EC-A0E2-99039386BCE9}" dt="2024-08-26T00:52:57.592" v="231" actId="20577"/>
          <ac:spMkLst>
            <pc:docMk/>
            <pc:sldMk cId="4256967819" sldId="329"/>
            <ac:spMk id="3" creationId="{00000000-0000-0000-0000-000000000000}"/>
          </ac:spMkLst>
        </pc:spChg>
      </pc:sldChg>
      <pc:sldChg chg="modSp">
        <pc:chgData name="Yanan Wu" userId="f669791f-cfd4-4194-ae69-8a86497249e2" providerId="ADAL" clId="{294DFA22-39B2-43EC-A0E2-99039386BCE9}" dt="2024-08-26T00:53:43.533" v="235"/>
        <pc:sldMkLst>
          <pc:docMk/>
          <pc:sldMk cId="2561026527" sldId="333"/>
        </pc:sldMkLst>
        <pc:graphicFrameChg chg="mod">
          <ac:chgData name="Yanan Wu" userId="f669791f-cfd4-4194-ae69-8a86497249e2" providerId="ADAL" clId="{294DFA22-39B2-43EC-A0E2-99039386BCE9}" dt="2024-08-26T00:53:43.533" v="235"/>
          <ac:graphicFrameMkLst>
            <pc:docMk/>
            <pc:sldMk cId="2561026527" sldId="333"/>
            <ac:graphicFrameMk id="6" creationId="{00000000-0000-0000-0000-000000000000}"/>
          </ac:graphicFrameMkLst>
        </pc:graphicFrameChg>
      </pc:sldChg>
      <pc:sldChg chg="del">
        <pc:chgData name="Yanan Wu" userId="f669791f-cfd4-4194-ae69-8a86497249e2" providerId="ADAL" clId="{294DFA22-39B2-43EC-A0E2-99039386BCE9}" dt="2024-08-26T00:11:39.684" v="30" actId="2696"/>
        <pc:sldMkLst>
          <pc:docMk/>
          <pc:sldMk cId="2573626760" sldId="34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FFD63-25CF-48F3-B1CC-E65CEBA09D7D}"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A150D0A2-31B1-4785-8AA8-E187E2D74C31}">
      <dgm:prSet phldrT="[Text]"/>
      <dgm:spPr/>
      <dgm:t>
        <a:bodyPr/>
        <a:lstStyle/>
        <a:p>
          <a:r>
            <a:rPr lang="en-US" dirty="0"/>
            <a:t>Python</a:t>
          </a:r>
        </a:p>
      </dgm:t>
    </dgm:pt>
    <dgm:pt modelId="{D310F91E-1189-486C-8383-4A30B3C21722}" type="parTrans" cxnId="{984F9E9E-5864-408C-BEEE-5F33857736A0}">
      <dgm:prSet/>
      <dgm:spPr/>
      <dgm:t>
        <a:bodyPr/>
        <a:lstStyle/>
        <a:p>
          <a:endParaRPr lang="en-US"/>
        </a:p>
      </dgm:t>
    </dgm:pt>
    <dgm:pt modelId="{0D8B21EC-A83F-468A-B1B7-3E72262137E1}" type="sibTrans" cxnId="{984F9E9E-5864-408C-BEEE-5F33857736A0}">
      <dgm:prSet/>
      <dgm:spPr/>
      <dgm:t>
        <a:bodyPr/>
        <a:lstStyle/>
        <a:p>
          <a:endParaRPr lang="en-US"/>
        </a:p>
      </dgm:t>
    </dgm:pt>
    <dgm:pt modelId="{96390F61-D641-47E3-9DC3-1BF4C2CF8A5B}">
      <dgm:prSet phldrT="[Text]"/>
      <dgm:spPr/>
      <dgm:t>
        <a:bodyPr/>
        <a:lstStyle/>
        <a:p>
          <a:r>
            <a:rPr lang="en-US" dirty="0"/>
            <a:t>Condition Statement</a:t>
          </a:r>
        </a:p>
      </dgm:t>
    </dgm:pt>
    <dgm:pt modelId="{7F8E1900-50A7-4C37-9E1A-519D70D17AC5}" type="parTrans" cxnId="{F33311CC-9E59-4C88-AA16-E717B64365E1}">
      <dgm:prSet/>
      <dgm:spPr/>
      <dgm:t>
        <a:bodyPr/>
        <a:lstStyle/>
        <a:p>
          <a:endParaRPr lang="en-US"/>
        </a:p>
      </dgm:t>
    </dgm:pt>
    <dgm:pt modelId="{F875BEE4-CBCE-45E1-AEB9-0C6823787066}" type="sibTrans" cxnId="{F33311CC-9E59-4C88-AA16-E717B64365E1}">
      <dgm:prSet/>
      <dgm:spPr/>
      <dgm:t>
        <a:bodyPr/>
        <a:lstStyle/>
        <a:p>
          <a:endParaRPr lang="en-US"/>
        </a:p>
      </dgm:t>
    </dgm:pt>
    <dgm:pt modelId="{5CE0DC8C-CED9-480E-9763-131BE421373E}">
      <dgm:prSet phldrT="[Text]"/>
      <dgm:spPr/>
      <dgm:t>
        <a:bodyPr/>
        <a:lstStyle/>
        <a:p>
          <a:r>
            <a:rPr lang="en-US" dirty="0"/>
            <a:t>If, </a:t>
          </a:r>
          <a:r>
            <a:rPr lang="en-US" dirty="0" err="1"/>
            <a:t>elif</a:t>
          </a:r>
          <a:r>
            <a:rPr lang="en-US" dirty="0"/>
            <a:t>, else</a:t>
          </a:r>
        </a:p>
      </dgm:t>
    </dgm:pt>
    <dgm:pt modelId="{6456FD2C-F17A-421B-ACD7-259D86B1D653}" type="parTrans" cxnId="{3DB046C5-7EED-42E7-948D-4021CBD51F5F}">
      <dgm:prSet/>
      <dgm:spPr/>
      <dgm:t>
        <a:bodyPr/>
        <a:lstStyle/>
        <a:p>
          <a:endParaRPr lang="en-US"/>
        </a:p>
      </dgm:t>
    </dgm:pt>
    <dgm:pt modelId="{568CCD8F-B33D-45F2-A33B-7075EEFE7FA6}" type="sibTrans" cxnId="{3DB046C5-7EED-42E7-948D-4021CBD51F5F}">
      <dgm:prSet/>
      <dgm:spPr/>
      <dgm:t>
        <a:bodyPr/>
        <a:lstStyle/>
        <a:p>
          <a:endParaRPr lang="en-US"/>
        </a:p>
      </dgm:t>
    </dgm:pt>
    <dgm:pt modelId="{93120672-C2B6-4D82-BB47-95EC75163C74}">
      <dgm:prSet phldrT="[Text]"/>
      <dgm:spPr/>
      <dgm:t>
        <a:bodyPr/>
        <a:lstStyle/>
        <a:p>
          <a:r>
            <a:rPr lang="en-US" dirty="0"/>
            <a:t>Loops</a:t>
          </a:r>
        </a:p>
      </dgm:t>
    </dgm:pt>
    <dgm:pt modelId="{26A8FABE-5C43-4D4A-B699-C8C31B4505A1}" type="parTrans" cxnId="{119634E2-B57B-46DA-87E7-C4FAE0A3CB7F}">
      <dgm:prSet/>
      <dgm:spPr/>
      <dgm:t>
        <a:bodyPr/>
        <a:lstStyle/>
        <a:p>
          <a:endParaRPr lang="en-US"/>
        </a:p>
      </dgm:t>
    </dgm:pt>
    <dgm:pt modelId="{13146689-5726-4947-ADD7-A9D8A89F663D}" type="sibTrans" cxnId="{119634E2-B57B-46DA-87E7-C4FAE0A3CB7F}">
      <dgm:prSet/>
      <dgm:spPr/>
      <dgm:t>
        <a:bodyPr/>
        <a:lstStyle/>
        <a:p>
          <a:endParaRPr lang="en-US"/>
        </a:p>
      </dgm:t>
    </dgm:pt>
    <dgm:pt modelId="{AD63368C-A88B-4CE2-AE7F-CC34433DA45F}">
      <dgm:prSet phldrT="[Text]"/>
      <dgm:spPr/>
      <dgm:t>
        <a:bodyPr/>
        <a:lstStyle/>
        <a:p>
          <a:r>
            <a:rPr lang="en-US" dirty="0"/>
            <a:t>For, while</a:t>
          </a:r>
        </a:p>
      </dgm:t>
    </dgm:pt>
    <dgm:pt modelId="{F0341A4C-05CB-4022-BDDC-35588A1F8DDB}" type="parTrans" cxnId="{43FA45AE-2E3A-46B8-95AE-0768EEAA3F1C}">
      <dgm:prSet/>
      <dgm:spPr/>
      <dgm:t>
        <a:bodyPr/>
        <a:lstStyle/>
        <a:p>
          <a:endParaRPr lang="en-US"/>
        </a:p>
      </dgm:t>
    </dgm:pt>
    <dgm:pt modelId="{B0089CF5-232E-44E6-92E7-652BE39A1577}" type="sibTrans" cxnId="{43FA45AE-2E3A-46B8-95AE-0768EEAA3F1C}">
      <dgm:prSet/>
      <dgm:spPr/>
      <dgm:t>
        <a:bodyPr/>
        <a:lstStyle/>
        <a:p>
          <a:endParaRPr lang="en-US"/>
        </a:p>
      </dgm:t>
    </dgm:pt>
    <dgm:pt modelId="{D280AC34-D3B0-4E45-B0AB-8C09B36CC4DA}">
      <dgm:prSet/>
      <dgm:spPr/>
      <dgm:t>
        <a:bodyPr/>
        <a:lstStyle/>
        <a:p>
          <a:r>
            <a:rPr lang="en-US" dirty="0"/>
            <a:t>Functions</a:t>
          </a:r>
        </a:p>
      </dgm:t>
    </dgm:pt>
    <dgm:pt modelId="{870B7232-40BE-4F20-AA57-0E3C161DBE09}" type="parTrans" cxnId="{3AE83BD0-CEC0-44BB-ABB3-C274124BA950}">
      <dgm:prSet/>
      <dgm:spPr/>
      <dgm:t>
        <a:bodyPr/>
        <a:lstStyle/>
        <a:p>
          <a:endParaRPr lang="en-US"/>
        </a:p>
      </dgm:t>
    </dgm:pt>
    <dgm:pt modelId="{12AA23F5-F040-47A4-A3EA-90574BCC9484}" type="sibTrans" cxnId="{3AE83BD0-CEC0-44BB-ABB3-C274124BA950}">
      <dgm:prSet/>
      <dgm:spPr/>
      <dgm:t>
        <a:bodyPr/>
        <a:lstStyle/>
        <a:p>
          <a:endParaRPr lang="en-US"/>
        </a:p>
      </dgm:t>
    </dgm:pt>
    <dgm:pt modelId="{6CEC44EF-2268-4B5B-ACA0-130752DEB52E}">
      <dgm:prSet/>
      <dgm:spPr/>
      <dgm:t>
        <a:bodyPr/>
        <a:lstStyle/>
        <a:p>
          <a:r>
            <a:rPr lang="en-US" dirty="0"/>
            <a:t>Define, Return, Lambda</a:t>
          </a:r>
        </a:p>
      </dgm:t>
    </dgm:pt>
    <dgm:pt modelId="{114277FF-0A88-4EBF-95E8-E51ECE033EA3}" type="parTrans" cxnId="{A56C0C7B-5E7B-4BB7-802E-0F1516BD6542}">
      <dgm:prSet/>
      <dgm:spPr/>
      <dgm:t>
        <a:bodyPr/>
        <a:lstStyle/>
        <a:p>
          <a:endParaRPr lang="en-US"/>
        </a:p>
      </dgm:t>
    </dgm:pt>
    <dgm:pt modelId="{B1D482E5-3C96-49F9-B598-9104936C3D74}" type="sibTrans" cxnId="{A56C0C7B-5E7B-4BB7-802E-0F1516BD6542}">
      <dgm:prSet/>
      <dgm:spPr/>
      <dgm:t>
        <a:bodyPr/>
        <a:lstStyle/>
        <a:p>
          <a:endParaRPr lang="en-US"/>
        </a:p>
      </dgm:t>
    </dgm:pt>
    <dgm:pt modelId="{41792CA9-0205-4B4A-B1BB-8F71D23B903E}">
      <dgm:prSet/>
      <dgm:spPr/>
      <dgm:t>
        <a:bodyPr/>
        <a:lstStyle/>
        <a:p>
          <a:r>
            <a:rPr lang="en-US" dirty="0"/>
            <a:t>Data Structure</a:t>
          </a:r>
        </a:p>
      </dgm:t>
    </dgm:pt>
    <dgm:pt modelId="{86F56C32-A5C9-479D-B932-E943F20D7ED8}" type="parTrans" cxnId="{3C7809CC-C3C8-4B1A-B316-F200E9764044}">
      <dgm:prSet/>
      <dgm:spPr/>
      <dgm:t>
        <a:bodyPr/>
        <a:lstStyle/>
        <a:p>
          <a:endParaRPr lang="en-US"/>
        </a:p>
      </dgm:t>
    </dgm:pt>
    <dgm:pt modelId="{31816008-6EE3-429A-B387-25E9A2350CC0}" type="sibTrans" cxnId="{3C7809CC-C3C8-4B1A-B316-F200E9764044}">
      <dgm:prSet/>
      <dgm:spPr/>
      <dgm:t>
        <a:bodyPr/>
        <a:lstStyle/>
        <a:p>
          <a:endParaRPr lang="en-US"/>
        </a:p>
      </dgm:t>
    </dgm:pt>
    <dgm:pt modelId="{0F04DCEF-D5C8-44CF-9CD5-EDB32F3F470F}">
      <dgm:prSet/>
      <dgm:spPr/>
      <dgm:t>
        <a:bodyPr/>
        <a:lstStyle/>
        <a:p>
          <a:r>
            <a:rPr lang="en-US" dirty="0"/>
            <a:t>List, Tuples, Dictionaries, Strings</a:t>
          </a:r>
        </a:p>
      </dgm:t>
    </dgm:pt>
    <dgm:pt modelId="{7197522A-72D6-49C4-BFEC-602CE723FA45}" type="parTrans" cxnId="{0D10F552-9DA9-45D5-88DD-074744AE1957}">
      <dgm:prSet/>
      <dgm:spPr/>
      <dgm:t>
        <a:bodyPr/>
        <a:lstStyle/>
        <a:p>
          <a:endParaRPr lang="en-US"/>
        </a:p>
      </dgm:t>
    </dgm:pt>
    <dgm:pt modelId="{AF998517-C1F6-4410-A017-815EED049F70}" type="sibTrans" cxnId="{0D10F552-9DA9-45D5-88DD-074744AE1957}">
      <dgm:prSet/>
      <dgm:spPr/>
      <dgm:t>
        <a:bodyPr/>
        <a:lstStyle/>
        <a:p>
          <a:endParaRPr lang="en-US"/>
        </a:p>
      </dgm:t>
    </dgm:pt>
    <dgm:pt modelId="{977EF32D-FD52-46D4-8E09-6FFDBFABA7D6}">
      <dgm:prSet/>
      <dgm:spPr/>
      <dgm:t>
        <a:bodyPr/>
        <a:lstStyle/>
        <a:p>
          <a:r>
            <a:rPr lang="en-US" dirty="0"/>
            <a:t>Modules and Packages</a:t>
          </a:r>
        </a:p>
      </dgm:t>
    </dgm:pt>
    <dgm:pt modelId="{8DE04CD2-5F14-49B1-940A-A25E2A9D65CB}" type="parTrans" cxnId="{0D9C30C3-3700-42A1-A13A-C1C8B5AC2284}">
      <dgm:prSet/>
      <dgm:spPr/>
      <dgm:t>
        <a:bodyPr/>
        <a:lstStyle/>
        <a:p>
          <a:endParaRPr lang="en-US"/>
        </a:p>
      </dgm:t>
    </dgm:pt>
    <dgm:pt modelId="{F4F8E2F8-AED7-4D25-8FF2-C14E6D28CF56}" type="sibTrans" cxnId="{0D9C30C3-3700-42A1-A13A-C1C8B5AC2284}">
      <dgm:prSet/>
      <dgm:spPr/>
      <dgm:t>
        <a:bodyPr/>
        <a:lstStyle/>
        <a:p>
          <a:endParaRPr lang="en-US"/>
        </a:p>
      </dgm:t>
    </dgm:pt>
    <dgm:pt modelId="{F55C52D6-07A9-453B-B0F8-37C86A429DB7}">
      <dgm:prSet/>
      <dgm:spPr/>
      <dgm:t>
        <a:bodyPr/>
        <a:lstStyle/>
        <a:p>
          <a:r>
            <a:rPr lang="en-US" dirty="0"/>
            <a:t>Import, Virtual Environment</a:t>
          </a:r>
        </a:p>
      </dgm:t>
    </dgm:pt>
    <dgm:pt modelId="{7BABBB7B-4823-45BA-A807-522B1746F107}" type="parTrans" cxnId="{2B64E105-7A91-47BF-A746-03C3E85E9127}">
      <dgm:prSet/>
      <dgm:spPr/>
      <dgm:t>
        <a:bodyPr/>
        <a:lstStyle/>
        <a:p>
          <a:endParaRPr lang="en-US"/>
        </a:p>
      </dgm:t>
    </dgm:pt>
    <dgm:pt modelId="{244CA7E0-6691-4530-9469-242B70260BEE}" type="sibTrans" cxnId="{2B64E105-7A91-47BF-A746-03C3E85E9127}">
      <dgm:prSet/>
      <dgm:spPr/>
      <dgm:t>
        <a:bodyPr/>
        <a:lstStyle/>
        <a:p>
          <a:endParaRPr lang="en-US"/>
        </a:p>
      </dgm:t>
    </dgm:pt>
    <dgm:pt modelId="{2BDBEDB5-22E3-4BEE-BB78-8D0AF465BA19}" type="pres">
      <dgm:prSet presAssocID="{889FFD63-25CF-48F3-B1CC-E65CEBA09D7D}" presName="mainComposite" presStyleCnt="0">
        <dgm:presLayoutVars>
          <dgm:chPref val="1"/>
          <dgm:dir/>
          <dgm:animOne val="branch"/>
          <dgm:animLvl val="lvl"/>
          <dgm:resizeHandles val="exact"/>
        </dgm:presLayoutVars>
      </dgm:prSet>
      <dgm:spPr/>
    </dgm:pt>
    <dgm:pt modelId="{F8C39902-E848-4A4F-B547-4FA6AF3146AF}" type="pres">
      <dgm:prSet presAssocID="{889FFD63-25CF-48F3-B1CC-E65CEBA09D7D}" presName="hierFlow" presStyleCnt="0"/>
      <dgm:spPr/>
    </dgm:pt>
    <dgm:pt modelId="{5DDF8FD5-6D78-4D5D-B816-15D589570C7A}" type="pres">
      <dgm:prSet presAssocID="{889FFD63-25CF-48F3-B1CC-E65CEBA09D7D}" presName="hierChild1" presStyleCnt="0">
        <dgm:presLayoutVars>
          <dgm:chPref val="1"/>
          <dgm:animOne val="branch"/>
          <dgm:animLvl val="lvl"/>
        </dgm:presLayoutVars>
      </dgm:prSet>
      <dgm:spPr/>
    </dgm:pt>
    <dgm:pt modelId="{39ED987A-121C-472F-B3BB-3592E1752431}" type="pres">
      <dgm:prSet presAssocID="{A150D0A2-31B1-4785-8AA8-E187E2D74C31}" presName="Name14" presStyleCnt="0"/>
      <dgm:spPr/>
    </dgm:pt>
    <dgm:pt modelId="{A0CE1CC3-0054-4499-ACEE-87905F34AA1B}" type="pres">
      <dgm:prSet presAssocID="{A150D0A2-31B1-4785-8AA8-E187E2D74C31}" presName="level1Shape" presStyleLbl="node0" presStyleIdx="0" presStyleCnt="1">
        <dgm:presLayoutVars>
          <dgm:chPref val="3"/>
        </dgm:presLayoutVars>
      </dgm:prSet>
      <dgm:spPr/>
    </dgm:pt>
    <dgm:pt modelId="{8919AFDE-9030-4CF9-89B3-656FEDE3DC1B}" type="pres">
      <dgm:prSet presAssocID="{A150D0A2-31B1-4785-8AA8-E187E2D74C31}" presName="hierChild2" presStyleCnt="0"/>
      <dgm:spPr/>
    </dgm:pt>
    <dgm:pt modelId="{0BB76B15-51DE-4BCA-9269-443758C6DB8F}" type="pres">
      <dgm:prSet presAssocID="{7F8E1900-50A7-4C37-9E1A-519D70D17AC5}" presName="Name19" presStyleLbl="parChTrans1D2" presStyleIdx="0" presStyleCnt="5"/>
      <dgm:spPr/>
    </dgm:pt>
    <dgm:pt modelId="{2861CDE5-BA30-4376-A716-F7F09BD6DD51}" type="pres">
      <dgm:prSet presAssocID="{96390F61-D641-47E3-9DC3-1BF4C2CF8A5B}" presName="Name21" presStyleCnt="0"/>
      <dgm:spPr/>
    </dgm:pt>
    <dgm:pt modelId="{92A5C527-DE46-47D9-AE6E-BEBD004C8A4E}" type="pres">
      <dgm:prSet presAssocID="{96390F61-D641-47E3-9DC3-1BF4C2CF8A5B}" presName="level2Shape" presStyleLbl="node2" presStyleIdx="0" presStyleCnt="5"/>
      <dgm:spPr/>
    </dgm:pt>
    <dgm:pt modelId="{10F8A33E-DFCE-46A0-BB66-6DF6C8991571}" type="pres">
      <dgm:prSet presAssocID="{96390F61-D641-47E3-9DC3-1BF4C2CF8A5B}" presName="hierChild3" presStyleCnt="0"/>
      <dgm:spPr/>
    </dgm:pt>
    <dgm:pt modelId="{1115FD72-DEAD-4BF8-BECB-69F9692AFE65}" type="pres">
      <dgm:prSet presAssocID="{6456FD2C-F17A-421B-ACD7-259D86B1D653}" presName="Name19" presStyleLbl="parChTrans1D3" presStyleIdx="0" presStyleCnt="5"/>
      <dgm:spPr/>
    </dgm:pt>
    <dgm:pt modelId="{9CE4923C-A3F6-40C5-94F2-FE4AAC93B0E9}" type="pres">
      <dgm:prSet presAssocID="{5CE0DC8C-CED9-480E-9763-131BE421373E}" presName="Name21" presStyleCnt="0"/>
      <dgm:spPr/>
    </dgm:pt>
    <dgm:pt modelId="{855FB1EC-49FE-4AC9-8540-8BECD64DAC4A}" type="pres">
      <dgm:prSet presAssocID="{5CE0DC8C-CED9-480E-9763-131BE421373E}" presName="level2Shape" presStyleLbl="node3" presStyleIdx="0" presStyleCnt="5"/>
      <dgm:spPr/>
    </dgm:pt>
    <dgm:pt modelId="{7FC0D00A-0D1D-432B-A014-3DB9ADF630A5}" type="pres">
      <dgm:prSet presAssocID="{5CE0DC8C-CED9-480E-9763-131BE421373E}" presName="hierChild3" presStyleCnt="0"/>
      <dgm:spPr/>
    </dgm:pt>
    <dgm:pt modelId="{253AA044-B23A-4183-A2DC-2C3BB3A7D12F}" type="pres">
      <dgm:prSet presAssocID="{870B7232-40BE-4F20-AA57-0E3C161DBE09}" presName="Name19" presStyleLbl="parChTrans1D2" presStyleIdx="1" presStyleCnt="5"/>
      <dgm:spPr/>
    </dgm:pt>
    <dgm:pt modelId="{77024F70-C51C-4881-A08A-E56B91DD9F11}" type="pres">
      <dgm:prSet presAssocID="{D280AC34-D3B0-4E45-B0AB-8C09B36CC4DA}" presName="Name21" presStyleCnt="0"/>
      <dgm:spPr/>
    </dgm:pt>
    <dgm:pt modelId="{3D4D275E-80FC-423A-A841-4B981BAB15F8}" type="pres">
      <dgm:prSet presAssocID="{D280AC34-D3B0-4E45-B0AB-8C09B36CC4DA}" presName="level2Shape" presStyleLbl="node2" presStyleIdx="1" presStyleCnt="5" custLinFactNeighborX="-2039" custLinFactNeighborY="2039"/>
      <dgm:spPr/>
    </dgm:pt>
    <dgm:pt modelId="{1E4F05FD-7F72-49A9-8289-804ED87BB987}" type="pres">
      <dgm:prSet presAssocID="{D280AC34-D3B0-4E45-B0AB-8C09B36CC4DA}" presName="hierChild3" presStyleCnt="0"/>
      <dgm:spPr/>
    </dgm:pt>
    <dgm:pt modelId="{64DECFC9-C66F-4DC6-A9FC-1DF798E26058}" type="pres">
      <dgm:prSet presAssocID="{114277FF-0A88-4EBF-95E8-E51ECE033EA3}" presName="Name19" presStyleLbl="parChTrans1D3" presStyleIdx="1" presStyleCnt="5"/>
      <dgm:spPr/>
    </dgm:pt>
    <dgm:pt modelId="{933EF3F6-F8BF-4EA1-87F1-16023C6B84FB}" type="pres">
      <dgm:prSet presAssocID="{6CEC44EF-2268-4B5B-ACA0-130752DEB52E}" presName="Name21" presStyleCnt="0"/>
      <dgm:spPr/>
    </dgm:pt>
    <dgm:pt modelId="{DFA2C49D-2489-4111-A4DF-09D2D9B68724}" type="pres">
      <dgm:prSet presAssocID="{6CEC44EF-2268-4B5B-ACA0-130752DEB52E}" presName="level2Shape" presStyleLbl="node3" presStyleIdx="1" presStyleCnt="5"/>
      <dgm:spPr/>
    </dgm:pt>
    <dgm:pt modelId="{0A207A50-BDFF-4E40-BB65-BB4F3CDB249C}" type="pres">
      <dgm:prSet presAssocID="{6CEC44EF-2268-4B5B-ACA0-130752DEB52E}" presName="hierChild3" presStyleCnt="0"/>
      <dgm:spPr/>
    </dgm:pt>
    <dgm:pt modelId="{9791EA2B-135C-4DB2-9D0B-5A10C46BFB6A}" type="pres">
      <dgm:prSet presAssocID="{26A8FABE-5C43-4D4A-B699-C8C31B4505A1}" presName="Name19" presStyleLbl="parChTrans1D2" presStyleIdx="2" presStyleCnt="5"/>
      <dgm:spPr/>
    </dgm:pt>
    <dgm:pt modelId="{07221158-48B0-42B6-814D-409D70C6D9B7}" type="pres">
      <dgm:prSet presAssocID="{93120672-C2B6-4D82-BB47-95EC75163C74}" presName="Name21" presStyleCnt="0"/>
      <dgm:spPr/>
    </dgm:pt>
    <dgm:pt modelId="{405654C2-BB03-4E69-9529-04838441466E}" type="pres">
      <dgm:prSet presAssocID="{93120672-C2B6-4D82-BB47-95EC75163C74}" presName="level2Shape" presStyleLbl="node2" presStyleIdx="2" presStyleCnt="5" custLinFactNeighborX="-2039" custLinFactNeighborY="2039"/>
      <dgm:spPr/>
    </dgm:pt>
    <dgm:pt modelId="{63C3F8C4-DA5B-4B40-AD7A-E66E45102479}" type="pres">
      <dgm:prSet presAssocID="{93120672-C2B6-4D82-BB47-95EC75163C74}" presName="hierChild3" presStyleCnt="0"/>
      <dgm:spPr/>
    </dgm:pt>
    <dgm:pt modelId="{AE0CF097-ABCC-421B-8486-11E0490E9B63}" type="pres">
      <dgm:prSet presAssocID="{F0341A4C-05CB-4022-BDDC-35588A1F8DDB}" presName="Name19" presStyleLbl="parChTrans1D3" presStyleIdx="2" presStyleCnt="5"/>
      <dgm:spPr/>
    </dgm:pt>
    <dgm:pt modelId="{BC50AAF6-2B99-48C6-B2FD-B173384188E6}" type="pres">
      <dgm:prSet presAssocID="{AD63368C-A88B-4CE2-AE7F-CC34433DA45F}" presName="Name21" presStyleCnt="0"/>
      <dgm:spPr/>
    </dgm:pt>
    <dgm:pt modelId="{968C67FA-83E8-4EDA-9B66-241CD92030A9}" type="pres">
      <dgm:prSet presAssocID="{AD63368C-A88B-4CE2-AE7F-CC34433DA45F}" presName="level2Shape" presStyleLbl="node3" presStyleIdx="2" presStyleCnt="5"/>
      <dgm:spPr/>
    </dgm:pt>
    <dgm:pt modelId="{4645441E-79C8-4E65-9AF5-16A445655A59}" type="pres">
      <dgm:prSet presAssocID="{AD63368C-A88B-4CE2-AE7F-CC34433DA45F}" presName="hierChild3" presStyleCnt="0"/>
      <dgm:spPr/>
    </dgm:pt>
    <dgm:pt modelId="{188086E8-D28E-4D01-BF9B-C538856D3691}" type="pres">
      <dgm:prSet presAssocID="{86F56C32-A5C9-479D-B932-E943F20D7ED8}" presName="Name19" presStyleLbl="parChTrans1D2" presStyleIdx="3" presStyleCnt="5"/>
      <dgm:spPr/>
    </dgm:pt>
    <dgm:pt modelId="{126963BE-DEC0-456F-A5ED-D0DE33292473}" type="pres">
      <dgm:prSet presAssocID="{41792CA9-0205-4B4A-B1BB-8F71D23B903E}" presName="Name21" presStyleCnt="0"/>
      <dgm:spPr/>
    </dgm:pt>
    <dgm:pt modelId="{0BC31500-354A-4294-9081-B3D07D5AE876}" type="pres">
      <dgm:prSet presAssocID="{41792CA9-0205-4B4A-B1BB-8F71D23B903E}" presName="level2Shape" presStyleLbl="node2" presStyleIdx="3" presStyleCnt="5"/>
      <dgm:spPr/>
    </dgm:pt>
    <dgm:pt modelId="{AF0567A6-1D75-400D-9449-A3EFFB6D908D}" type="pres">
      <dgm:prSet presAssocID="{41792CA9-0205-4B4A-B1BB-8F71D23B903E}" presName="hierChild3" presStyleCnt="0"/>
      <dgm:spPr/>
    </dgm:pt>
    <dgm:pt modelId="{57AD4EAC-5C2F-4B9D-BD41-AF6919F4D1FE}" type="pres">
      <dgm:prSet presAssocID="{7197522A-72D6-49C4-BFEC-602CE723FA45}" presName="Name19" presStyleLbl="parChTrans1D3" presStyleIdx="3" presStyleCnt="5"/>
      <dgm:spPr/>
    </dgm:pt>
    <dgm:pt modelId="{39AA14B0-7677-4E2C-82C0-F25D7D561E42}" type="pres">
      <dgm:prSet presAssocID="{0F04DCEF-D5C8-44CF-9CD5-EDB32F3F470F}" presName="Name21" presStyleCnt="0"/>
      <dgm:spPr/>
    </dgm:pt>
    <dgm:pt modelId="{56980EB9-6498-4F38-815E-95ABB9638BE7}" type="pres">
      <dgm:prSet presAssocID="{0F04DCEF-D5C8-44CF-9CD5-EDB32F3F470F}" presName="level2Shape" presStyleLbl="node3" presStyleIdx="3" presStyleCnt="5"/>
      <dgm:spPr/>
    </dgm:pt>
    <dgm:pt modelId="{CAAF817A-24E3-4561-93A6-3FCBA80FFB58}" type="pres">
      <dgm:prSet presAssocID="{0F04DCEF-D5C8-44CF-9CD5-EDB32F3F470F}" presName="hierChild3" presStyleCnt="0"/>
      <dgm:spPr/>
    </dgm:pt>
    <dgm:pt modelId="{8C077D5A-5BB8-48E6-A919-3238EEA0FA8C}" type="pres">
      <dgm:prSet presAssocID="{8DE04CD2-5F14-49B1-940A-A25E2A9D65CB}" presName="Name19" presStyleLbl="parChTrans1D2" presStyleIdx="4" presStyleCnt="5"/>
      <dgm:spPr/>
    </dgm:pt>
    <dgm:pt modelId="{CF3BF41D-DD55-4C8A-B509-0B7261D01406}" type="pres">
      <dgm:prSet presAssocID="{977EF32D-FD52-46D4-8E09-6FFDBFABA7D6}" presName="Name21" presStyleCnt="0"/>
      <dgm:spPr/>
    </dgm:pt>
    <dgm:pt modelId="{56A7BAE5-AB6A-4480-96D4-B1610B245A0E}" type="pres">
      <dgm:prSet presAssocID="{977EF32D-FD52-46D4-8E09-6FFDBFABA7D6}" presName="level2Shape" presStyleLbl="node2" presStyleIdx="4" presStyleCnt="5"/>
      <dgm:spPr/>
    </dgm:pt>
    <dgm:pt modelId="{34AB2941-323A-4534-9376-C92E4D423795}" type="pres">
      <dgm:prSet presAssocID="{977EF32D-FD52-46D4-8E09-6FFDBFABA7D6}" presName="hierChild3" presStyleCnt="0"/>
      <dgm:spPr/>
    </dgm:pt>
    <dgm:pt modelId="{B93C4034-0BEC-4C68-8774-AC373F09800D}" type="pres">
      <dgm:prSet presAssocID="{7BABBB7B-4823-45BA-A807-522B1746F107}" presName="Name19" presStyleLbl="parChTrans1D3" presStyleIdx="4" presStyleCnt="5"/>
      <dgm:spPr/>
    </dgm:pt>
    <dgm:pt modelId="{1861544A-D6D3-4994-8EE2-B916DA2D309B}" type="pres">
      <dgm:prSet presAssocID="{F55C52D6-07A9-453B-B0F8-37C86A429DB7}" presName="Name21" presStyleCnt="0"/>
      <dgm:spPr/>
    </dgm:pt>
    <dgm:pt modelId="{3523E3D9-ED42-4F3B-AB87-D25518798F4B}" type="pres">
      <dgm:prSet presAssocID="{F55C52D6-07A9-453B-B0F8-37C86A429DB7}" presName="level2Shape" presStyleLbl="node3" presStyleIdx="4" presStyleCnt="5"/>
      <dgm:spPr/>
    </dgm:pt>
    <dgm:pt modelId="{00EB196D-1079-4C08-9EFF-8EBC23C38FE2}" type="pres">
      <dgm:prSet presAssocID="{F55C52D6-07A9-453B-B0F8-37C86A429DB7}" presName="hierChild3" presStyleCnt="0"/>
      <dgm:spPr/>
    </dgm:pt>
    <dgm:pt modelId="{E3F05EE7-CEFA-400C-8A55-301A67D3E496}" type="pres">
      <dgm:prSet presAssocID="{889FFD63-25CF-48F3-B1CC-E65CEBA09D7D}" presName="bgShapesFlow" presStyleCnt="0"/>
      <dgm:spPr/>
    </dgm:pt>
  </dgm:ptLst>
  <dgm:cxnLst>
    <dgm:cxn modelId="{2B64E105-7A91-47BF-A746-03C3E85E9127}" srcId="{977EF32D-FD52-46D4-8E09-6FFDBFABA7D6}" destId="{F55C52D6-07A9-453B-B0F8-37C86A429DB7}" srcOrd="0" destOrd="0" parTransId="{7BABBB7B-4823-45BA-A807-522B1746F107}" sibTransId="{244CA7E0-6691-4530-9469-242B70260BEE}"/>
    <dgm:cxn modelId="{0515350F-D60C-4AED-BFE2-8D63D8EA678A}" type="presOf" srcId="{0F04DCEF-D5C8-44CF-9CD5-EDB32F3F470F}" destId="{56980EB9-6498-4F38-815E-95ABB9638BE7}" srcOrd="0" destOrd="0" presId="urn:microsoft.com/office/officeart/2005/8/layout/hierarchy6"/>
    <dgm:cxn modelId="{E8BD8D24-14D8-460D-9FDD-ECC801F6CA66}" type="presOf" srcId="{6456FD2C-F17A-421B-ACD7-259D86B1D653}" destId="{1115FD72-DEAD-4BF8-BECB-69F9692AFE65}" srcOrd="0" destOrd="0" presId="urn:microsoft.com/office/officeart/2005/8/layout/hierarchy6"/>
    <dgm:cxn modelId="{C3242E27-869D-4D5C-BC6A-FEB71247C6EB}" type="presOf" srcId="{870B7232-40BE-4F20-AA57-0E3C161DBE09}" destId="{253AA044-B23A-4183-A2DC-2C3BB3A7D12F}" srcOrd="0" destOrd="0" presId="urn:microsoft.com/office/officeart/2005/8/layout/hierarchy6"/>
    <dgm:cxn modelId="{49C1F32B-7B18-4E76-AF1C-ABAE706B9D4C}" type="presOf" srcId="{7197522A-72D6-49C4-BFEC-602CE723FA45}" destId="{57AD4EAC-5C2F-4B9D-BD41-AF6919F4D1FE}" srcOrd="0" destOrd="0" presId="urn:microsoft.com/office/officeart/2005/8/layout/hierarchy6"/>
    <dgm:cxn modelId="{C1105D32-BDD9-4211-BBDD-F1E60871F3D3}" type="presOf" srcId="{7F8E1900-50A7-4C37-9E1A-519D70D17AC5}" destId="{0BB76B15-51DE-4BCA-9269-443758C6DB8F}" srcOrd="0" destOrd="0" presId="urn:microsoft.com/office/officeart/2005/8/layout/hierarchy6"/>
    <dgm:cxn modelId="{27ABED37-E131-455E-8343-9A3F92D8E823}" type="presOf" srcId="{41792CA9-0205-4B4A-B1BB-8F71D23B903E}" destId="{0BC31500-354A-4294-9081-B3D07D5AE876}" srcOrd="0" destOrd="0" presId="urn:microsoft.com/office/officeart/2005/8/layout/hierarchy6"/>
    <dgm:cxn modelId="{85D2143B-1AB5-4F32-B9BD-8A22FC033D51}" type="presOf" srcId="{977EF32D-FD52-46D4-8E09-6FFDBFABA7D6}" destId="{56A7BAE5-AB6A-4480-96D4-B1610B245A0E}" srcOrd="0" destOrd="0" presId="urn:microsoft.com/office/officeart/2005/8/layout/hierarchy6"/>
    <dgm:cxn modelId="{2E277A40-A48C-4BE8-A5A3-DBA84ECE1927}" type="presOf" srcId="{93120672-C2B6-4D82-BB47-95EC75163C74}" destId="{405654C2-BB03-4E69-9529-04838441466E}" srcOrd="0" destOrd="0" presId="urn:microsoft.com/office/officeart/2005/8/layout/hierarchy6"/>
    <dgm:cxn modelId="{23FC2D5E-6DC5-47C6-94F3-7ACA39A23CFD}" type="presOf" srcId="{889FFD63-25CF-48F3-B1CC-E65CEBA09D7D}" destId="{2BDBEDB5-22E3-4BEE-BB78-8D0AF465BA19}" srcOrd="0" destOrd="0" presId="urn:microsoft.com/office/officeart/2005/8/layout/hierarchy6"/>
    <dgm:cxn modelId="{B73C2261-BF75-4678-B4B5-78DC13B96B6E}" type="presOf" srcId="{5CE0DC8C-CED9-480E-9763-131BE421373E}" destId="{855FB1EC-49FE-4AC9-8540-8BECD64DAC4A}" srcOrd="0" destOrd="0" presId="urn:microsoft.com/office/officeart/2005/8/layout/hierarchy6"/>
    <dgm:cxn modelId="{BA42B84A-C070-4414-ACC0-F885C7E46AA6}" type="presOf" srcId="{86F56C32-A5C9-479D-B932-E943F20D7ED8}" destId="{188086E8-D28E-4D01-BF9B-C538856D3691}" srcOrd="0" destOrd="0" presId="urn:microsoft.com/office/officeart/2005/8/layout/hierarchy6"/>
    <dgm:cxn modelId="{057D516C-ECBD-404C-9160-E418C2BF096D}" type="presOf" srcId="{D280AC34-D3B0-4E45-B0AB-8C09B36CC4DA}" destId="{3D4D275E-80FC-423A-A841-4B981BAB15F8}" srcOrd="0" destOrd="0" presId="urn:microsoft.com/office/officeart/2005/8/layout/hierarchy6"/>
    <dgm:cxn modelId="{85001A71-4FC2-446E-9215-D388F9CE610B}" type="presOf" srcId="{6CEC44EF-2268-4B5B-ACA0-130752DEB52E}" destId="{DFA2C49D-2489-4111-A4DF-09D2D9B68724}" srcOrd="0" destOrd="0" presId="urn:microsoft.com/office/officeart/2005/8/layout/hierarchy6"/>
    <dgm:cxn modelId="{0D10F552-9DA9-45D5-88DD-074744AE1957}" srcId="{41792CA9-0205-4B4A-B1BB-8F71D23B903E}" destId="{0F04DCEF-D5C8-44CF-9CD5-EDB32F3F470F}" srcOrd="0" destOrd="0" parTransId="{7197522A-72D6-49C4-BFEC-602CE723FA45}" sibTransId="{AF998517-C1F6-4410-A017-815EED049F70}"/>
    <dgm:cxn modelId="{A56C0C7B-5E7B-4BB7-802E-0F1516BD6542}" srcId="{D280AC34-D3B0-4E45-B0AB-8C09B36CC4DA}" destId="{6CEC44EF-2268-4B5B-ACA0-130752DEB52E}" srcOrd="0" destOrd="0" parTransId="{114277FF-0A88-4EBF-95E8-E51ECE033EA3}" sibTransId="{B1D482E5-3C96-49F9-B598-9104936C3D74}"/>
    <dgm:cxn modelId="{CE5FBA7F-0C32-418A-B3F8-87AFC999ACB0}" type="presOf" srcId="{A150D0A2-31B1-4785-8AA8-E187E2D74C31}" destId="{A0CE1CC3-0054-4499-ACEE-87905F34AA1B}" srcOrd="0" destOrd="0" presId="urn:microsoft.com/office/officeart/2005/8/layout/hierarchy6"/>
    <dgm:cxn modelId="{D382828B-B52F-41C6-BAD4-EF1B3A5466B0}" type="presOf" srcId="{114277FF-0A88-4EBF-95E8-E51ECE033EA3}" destId="{64DECFC9-C66F-4DC6-A9FC-1DF798E26058}" srcOrd="0" destOrd="0" presId="urn:microsoft.com/office/officeart/2005/8/layout/hierarchy6"/>
    <dgm:cxn modelId="{8F6EA690-05E1-4401-95DB-12187C0A4357}" type="presOf" srcId="{26A8FABE-5C43-4D4A-B699-C8C31B4505A1}" destId="{9791EA2B-135C-4DB2-9D0B-5A10C46BFB6A}" srcOrd="0" destOrd="0" presId="urn:microsoft.com/office/officeart/2005/8/layout/hierarchy6"/>
    <dgm:cxn modelId="{BA35B990-7256-418F-A4AD-ADB281E703E9}" type="presOf" srcId="{F0341A4C-05CB-4022-BDDC-35588A1F8DDB}" destId="{AE0CF097-ABCC-421B-8486-11E0490E9B63}" srcOrd="0" destOrd="0" presId="urn:microsoft.com/office/officeart/2005/8/layout/hierarchy6"/>
    <dgm:cxn modelId="{984F9E9E-5864-408C-BEEE-5F33857736A0}" srcId="{889FFD63-25CF-48F3-B1CC-E65CEBA09D7D}" destId="{A150D0A2-31B1-4785-8AA8-E187E2D74C31}" srcOrd="0" destOrd="0" parTransId="{D310F91E-1189-486C-8383-4A30B3C21722}" sibTransId="{0D8B21EC-A83F-468A-B1B7-3E72262137E1}"/>
    <dgm:cxn modelId="{F06238A6-2E87-4A41-A530-D505417D285D}" type="presOf" srcId="{F55C52D6-07A9-453B-B0F8-37C86A429DB7}" destId="{3523E3D9-ED42-4F3B-AB87-D25518798F4B}" srcOrd="0" destOrd="0" presId="urn:microsoft.com/office/officeart/2005/8/layout/hierarchy6"/>
    <dgm:cxn modelId="{43FA45AE-2E3A-46B8-95AE-0768EEAA3F1C}" srcId="{93120672-C2B6-4D82-BB47-95EC75163C74}" destId="{AD63368C-A88B-4CE2-AE7F-CC34433DA45F}" srcOrd="0" destOrd="0" parTransId="{F0341A4C-05CB-4022-BDDC-35588A1F8DDB}" sibTransId="{B0089CF5-232E-44E6-92E7-652BE39A1577}"/>
    <dgm:cxn modelId="{40AEAEC1-FF52-4E03-AB44-29AE1F56136D}" type="presOf" srcId="{8DE04CD2-5F14-49B1-940A-A25E2A9D65CB}" destId="{8C077D5A-5BB8-48E6-A919-3238EEA0FA8C}" srcOrd="0" destOrd="0" presId="urn:microsoft.com/office/officeart/2005/8/layout/hierarchy6"/>
    <dgm:cxn modelId="{0D9C30C3-3700-42A1-A13A-C1C8B5AC2284}" srcId="{A150D0A2-31B1-4785-8AA8-E187E2D74C31}" destId="{977EF32D-FD52-46D4-8E09-6FFDBFABA7D6}" srcOrd="4" destOrd="0" parTransId="{8DE04CD2-5F14-49B1-940A-A25E2A9D65CB}" sibTransId="{F4F8E2F8-AED7-4D25-8FF2-C14E6D28CF56}"/>
    <dgm:cxn modelId="{3DB046C5-7EED-42E7-948D-4021CBD51F5F}" srcId="{96390F61-D641-47E3-9DC3-1BF4C2CF8A5B}" destId="{5CE0DC8C-CED9-480E-9763-131BE421373E}" srcOrd="0" destOrd="0" parTransId="{6456FD2C-F17A-421B-ACD7-259D86B1D653}" sibTransId="{568CCD8F-B33D-45F2-A33B-7075EEFE7FA6}"/>
    <dgm:cxn modelId="{3C7809CC-C3C8-4B1A-B316-F200E9764044}" srcId="{A150D0A2-31B1-4785-8AA8-E187E2D74C31}" destId="{41792CA9-0205-4B4A-B1BB-8F71D23B903E}" srcOrd="3" destOrd="0" parTransId="{86F56C32-A5C9-479D-B932-E943F20D7ED8}" sibTransId="{31816008-6EE3-429A-B387-25E9A2350CC0}"/>
    <dgm:cxn modelId="{F33311CC-9E59-4C88-AA16-E717B64365E1}" srcId="{A150D0A2-31B1-4785-8AA8-E187E2D74C31}" destId="{96390F61-D641-47E3-9DC3-1BF4C2CF8A5B}" srcOrd="0" destOrd="0" parTransId="{7F8E1900-50A7-4C37-9E1A-519D70D17AC5}" sibTransId="{F875BEE4-CBCE-45E1-AEB9-0C6823787066}"/>
    <dgm:cxn modelId="{3AE83BD0-CEC0-44BB-ABB3-C274124BA950}" srcId="{A150D0A2-31B1-4785-8AA8-E187E2D74C31}" destId="{D280AC34-D3B0-4E45-B0AB-8C09B36CC4DA}" srcOrd="1" destOrd="0" parTransId="{870B7232-40BE-4F20-AA57-0E3C161DBE09}" sibTransId="{12AA23F5-F040-47A4-A3EA-90574BCC9484}"/>
    <dgm:cxn modelId="{0712D6D5-6001-45A0-BC3E-BBE89EE4287C}" type="presOf" srcId="{AD63368C-A88B-4CE2-AE7F-CC34433DA45F}" destId="{968C67FA-83E8-4EDA-9B66-241CD92030A9}" srcOrd="0" destOrd="0" presId="urn:microsoft.com/office/officeart/2005/8/layout/hierarchy6"/>
    <dgm:cxn modelId="{119634E2-B57B-46DA-87E7-C4FAE0A3CB7F}" srcId="{A150D0A2-31B1-4785-8AA8-E187E2D74C31}" destId="{93120672-C2B6-4D82-BB47-95EC75163C74}" srcOrd="2" destOrd="0" parTransId="{26A8FABE-5C43-4D4A-B699-C8C31B4505A1}" sibTransId="{13146689-5726-4947-ADD7-A9D8A89F663D}"/>
    <dgm:cxn modelId="{E07094E7-09D0-4F3F-B7DF-D7EB25D46F6A}" type="presOf" srcId="{7BABBB7B-4823-45BA-A807-522B1746F107}" destId="{B93C4034-0BEC-4C68-8774-AC373F09800D}" srcOrd="0" destOrd="0" presId="urn:microsoft.com/office/officeart/2005/8/layout/hierarchy6"/>
    <dgm:cxn modelId="{CC65C1F4-D875-4946-89E4-408C99A21B2C}" type="presOf" srcId="{96390F61-D641-47E3-9DC3-1BF4C2CF8A5B}" destId="{92A5C527-DE46-47D9-AE6E-BEBD004C8A4E}" srcOrd="0" destOrd="0" presId="urn:microsoft.com/office/officeart/2005/8/layout/hierarchy6"/>
    <dgm:cxn modelId="{0B990BE2-70CF-45AA-A6EE-455441F02312}" type="presParOf" srcId="{2BDBEDB5-22E3-4BEE-BB78-8D0AF465BA19}" destId="{F8C39902-E848-4A4F-B547-4FA6AF3146AF}" srcOrd="0" destOrd="0" presId="urn:microsoft.com/office/officeart/2005/8/layout/hierarchy6"/>
    <dgm:cxn modelId="{7ED0CA53-A3F1-4111-825A-3AB174532204}" type="presParOf" srcId="{F8C39902-E848-4A4F-B547-4FA6AF3146AF}" destId="{5DDF8FD5-6D78-4D5D-B816-15D589570C7A}" srcOrd="0" destOrd="0" presId="urn:microsoft.com/office/officeart/2005/8/layout/hierarchy6"/>
    <dgm:cxn modelId="{192D4A91-59B8-4188-9F90-2985C077B97E}" type="presParOf" srcId="{5DDF8FD5-6D78-4D5D-B816-15D589570C7A}" destId="{39ED987A-121C-472F-B3BB-3592E1752431}" srcOrd="0" destOrd="0" presId="urn:microsoft.com/office/officeart/2005/8/layout/hierarchy6"/>
    <dgm:cxn modelId="{6A8E60AB-2BBA-421E-9E70-18709576B40B}" type="presParOf" srcId="{39ED987A-121C-472F-B3BB-3592E1752431}" destId="{A0CE1CC3-0054-4499-ACEE-87905F34AA1B}" srcOrd="0" destOrd="0" presId="urn:microsoft.com/office/officeart/2005/8/layout/hierarchy6"/>
    <dgm:cxn modelId="{6AE44A06-0F75-4E11-B263-1D9A5A689659}" type="presParOf" srcId="{39ED987A-121C-472F-B3BB-3592E1752431}" destId="{8919AFDE-9030-4CF9-89B3-656FEDE3DC1B}" srcOrd="1" destOrd="0" presId="urn:microsoft.com/office/officeart/2005/8/layout/hierarchy6"/>
    <dgm:cxn modelId="{95845635-E38A-4886-AB0F-8681466FA0B3}" type="presParOf" srcId="{8919AFDE-9030-4CF9-89B3-656FEDE3DC1B}" destId="{0BB76B15-51DE-4BCA-9269-443758C6DB8F}" srcOrd="0" destOrd="0" presId="urn:microsoft.com/office/officeart/2005/8/layout/hierarchy6"/>
    <dgm:cxn modelId="{7017BF3F-AC2C-4DFA-9474-4DA9DDA77BBA}" type="presParOf" srcId="{8919AFDE-9030-4CF9-89B3-656FEDE3DC1B}" destId="{2861CDE5-BA30-4376-A716-F7F09BD6DD51}" srcOrd="1" destOrd="0" presId="urn:microsoft.com/office/officeart/2005/8/layout/hierarchy6"/>
    <dgm:cxn modelId="{C9DC4FC7-9538-49C0-B4EA-E429A9029B3C}" type="presParOf" srcId="{2861CDE5-BA30-4376-A716-F7F09BD6DD51}" destId="{92A5C527-DE46-47D9-AE6E-BEBD004C8A4E}" srcOrd="0" destOrd="0" presId="urn:microsoft.com/office/officeart/2005/8/layout/hierarchy6"/>
    <dgm:cxn modelId="{B92EC6BE-F783-48DA-B4D7-B0569107A229}" type="presParOf" srcId="{2861CDE5-BA30-4376-A716-F7F09BD6DD51}" destId="{10F8A33E-DFCE-46A0-BB66-6DF6C8991571}" srcOrd="1" destOrd="0" presId="urn:microsoft.com/office/officeart/2005/8/layout/hierarchy6"/>
    <dgm:cxn modelId="{01518107-3FE4-4DB6-BFF8-93D0A71E2F3E}" type="presParOf" srcId="{10F8A33E-DFCE-46A0-BB66-6DF6C8991571}" destId="{1115FD72-DEAD-4BF8-BECB-69F9692AFE65}" srcOrd="0" destOrd="0" presId="urn:microsoft.com/office/officeart/2005/8/layout/hierarchy6"/>
    <dgm:cxn modelId="{E22D9AFD-861D-4DB7-B21E-5D79C293E714}" type="presParOf" srcId="{10F8A33E-DFCE-46A0-BB66-6DF6C8991571}" destId="{9CE4923C-A3F6-40C5-94F2-FE4AAC93B0E9}" srcOrd="1" destOrd="0" presId="urn:microsoft.com/office/officeart/2005/8/layout/hierarchy6"/>
    <dgm:cxn modelId="{BDA97942-BCCE-4AE2-95ED-E79CE914817D}" type="presParOf" srcId="{9CE4923C-A3F6-40C5-94F2-FE4AAC93B0E9}" destId="{855FB1EC-49FE-4AC9-8540-8BECD64DAC4A}" srcOrd="0" destOrd="0" presId="urn:microsoft.com/office/officeart/2005/8/layout/hierarchy6"/>
    <dgm:cxn modelId="{5CAE2900-495E-4AF5-8CCD-F682E9FD8BD1}" type="presParOf" srcId="{9CE4923C-A3F6-40C5-94F2-FE4AAC93B0E9}" destId="{7FC0D00A-0D1D-432B-A014-3DB9ADF630A5}" srcOrd="1" destOrd="0" presId="urn:microsoft.com/office/officeart/2005/8/layout/hierarchy6"/>
    <dgm:cxn modelId="{EF9C8813-D5AC-42A6-968D-D599B668DA3F}" type="presParOf" srcId="{8919AFDE-9030-4CF9-89B3-656FEDE3DC1B}" destId="{253AA044-B23A-4183-A2DC-2C3BB3A7D12F}" srcOrd="2" destOrd="0" presId="urn:microsoft.com/office/officeart/2005/8/layout/hierarchy6"/>
    <dgm:cxn modelId="{CD845B63-E24F-427C-B8C6-35E3B7245A32}" type="presParOf" srcId="{8919AFDE-9030-4CF9-89B3-656FEDE3DC1B}" destId="{77024F70-C51C-4881-A08A-E56B91DD9F11}" srcOrd="3" destOrd="0" presId="urn:microsoft.com/office/officeart/2005/8/layout/hierarchy6"/>
    <dgm:cxn modelId="{00E23304-DB5E-4D48-A3D5-63A5E453BE04}" type="presParOf" srcId="{77024F70-C51C-4881-A08A-E56B91DD9F11}" destId="{3D4D275E-80FC-423A-A841-4B981BAB15F8}" srcOrd="0" destOrd="0" presId="urn:microsoft.com/office/officeart/2005/8/layout/hierarchy6"/>
    <dgm:cxn modelId="{017B953B-56FF-4207-B579-DF1532591263}" type="presParOf" srcId="{77024F70-C51C-4881-A08A-E56B91DD9F11}" destId="{1E4F05FD-7F72-49A9-8289-804ED87BB987}" srcOrd="1" destOrd="0" presId="urn:microsoft.com/office/officeart/2005/8/layout/hierarchy6"/>
    <dgm:cxn modelId="{FECB0F6A-A502-461C-86D8-6006E7339A53}" type="presParOf" srcId="{1E4F05FD-7F72-49A9-8289-804ED87BB987}" destId="{64DECFC9-C66F-4DC6-A9FC-1DF798E26058}" srcOrd="0" destOrd="0" presId="urn:microsoft.com/office/officeart/2005/8/layout/hierarchy6"/>
    <dgm:cxn modelId="{F707102C-6AFD-44A2-9506-6FC7129FFA8C}" type="presParOf" srcId="{1E4F05FD-7F72-49A9-8289-804ED87BB987}" destId="{933EF3F6-F8BF-4EA1-87F1-16023C6B84FB}" srcOrd="1" destOrd="0" presId="urn:microsoft.com/office/officeart/2005/8/layout/hierarchy6"/>
    <dgm:cxn modelId="{47725683-F117-468F-B298-58492B5F8B2B}" type="presParOf" srcId="{933EF3F6-F8BF-4EA1-87F1-16023C6B84FB}" destId="{DFA2C49D-2489-4111-A4DF-09D2D9B68724}" srcOrd="0" destOrd="0" presId="urn:microsoft.com/office/officeart/2005/8/layout/hierarchy6"/>
    <dgm:cxn modelId="{B291C59F-BC9E-44E6-8708-9FB760A401CA}" type="presParOf" srcId="{933EF3F6-F8BF-4EA1-87F1-16023C6B84FB}" destId="{0A207A50-BDFF-4E40-BB65-BB4F3CDB249C}" srcOrd="1" destOrd="0" presId="urn:microsoft.com/office/officeart/2005/8/layout/hierarchy6"/>
    <dgm:cxn modelId="{63A48EE9-7803-4047-9EFD-0116F1575A61}" type="presParOf" srcId="{8919AFDE-9030-4CF9-89B3-656FEDE3DC1B}" destId="{9791EA2B-135C-4DB2-9D0B-5A10C46BFB6A}" srcOrd="4" destOrd="0" presId="urn:microsoft.com/office/officeart/2005/8/layout/hierarchy6"/>
    <dgm:cxn modelId="{84C59B41-6464-48D8-95C1-7547B9DEFC12}" type="presParOf" srcId="{8919AFDE-9030-4CF9-89B3-656FEDE3DC1B}" destId="{07221158-48B0-42B6-814D-409D70C6D9B7}" srcOrd="5" destOrd="0" presId="urn:microsoft.com/office/officeart/2005/8/layout/hierarchy6"/>
    <dgm:cxn modelId="{F45D7520-2A2A-47B2-A591-E4FE59DC5BB8}" type="presParOf" srcId="{07221158-48B0-42B6-814D-409D70C6D9B7}" destId="{405654C2-BB03-4E69-9529-04838441466E}" srcOrd="0" destOrd="0" presId="urn:microsoft.com/office/officeart/2005/8/layout/hierarchy6"/>
    <dgm:cxn modelId="{9A111126-E443-4C91-92B3-2971FBDFCC98}" type="presParOf" srcId="{07221158-48B0-42B6-814D-409D70C6D9B7}" destId="{63C3F8C4-DA5B-4B40-AD7A-E66E45102479}" srcOrd="1" destOrd="0" presId="urn:microsoft.com/office/officeart/2005/8/layout/hierarchy6"/>
    <dgm:cxn modelId="{635A3FC0-DBC6-4FCF-B5EA-70B2F7C831CA}" type="presParOf" srcId="{63C3F8C4-DA5B-4B40-AD7A-E66E45102479}" destId="{AE0CF097-ABCC-421B-8486-11E0490E9B63}" srcOrd="0" destOrd="0" presId="urn:microsoft.com/office/officeart/2005/8/layout/hierarchy6"/>
    <dgm:cxn modelId="{606388A0-49EB-41C9-87AA-3024C8F62CBF}" type="presParOf" srcId="{63C3F8C4-DA5B-4B40-AD7A-E66E45102479}" destId="{BC50AAF6-2B99-48C6-B2FD-B173384188E6}" srcOrd="1" destOrd="0" presId="urn:microsoft.com/office/officeart/2005/8/layout/hierarchy6"/>
    <dgm:cxn modelId="{567B8302-C080-464B-A318-73B2A2637953}" type="presParOf" srcId="{BC50AAF6-2B99-48C6-B2FD-B173384188E6}" destId="{968C67FA-83E8-4EDA-9B66-241CD92030A9}" srcOrd="0" destOrd="0" presId="urn:microsoft.com/office/officeart/2005/8/layout/hierarchy6"/>
    <dgm:cxn modelId="{8A75697F-9576-44F9-A5C1-7F4BEA0B4FD9}" type="presParOf" srcId="{BC50AAF6-2B99-48C6-B2FD-B173384188E6}" destId="{4645441E-79C8-4E65-9AF5-16A445655A59}" srcOrd="1" destOrd="0" presId="urn:microsoft.com/office/officeart/2005/8/layout/hierarchy6"/>
    <dgm:cxn modelId="{DF3D5AAA-4C16-4784-8C5D-057F3234C98D}" type="presParOf" srcId="{8919AFDE-9030-4CF9-89B3-656FEDE3DC1B}" destId="{188086E8-D28E-4D01-BF9B-C538856D3691}" srcOrd="6" destOrd="0" presId="urn:microsoft.com/office/officeart/2005/8/layout/hierarchy6"/>
    <dgm:cxn modelId="{F15585A1-73F3-4153-8E3C-94DBE43C6597}" type="presParOf" srcId="{8919AFDE-9030-4CF9-89B3-656FEDE3DC1B}" destId="{126963BE-DEC0-456F-A5ED-D0DE33292473}" srcOrd="7" destOrd="0" presId="urn:microsoft.com/office/officeart/2005/8/layout/hierarchy6"/>
    <dgm:cxn modelId="{F9CF2BF3-519D-4BBC-87C7-F35E73BDE8B3}" type="presParOf" srcId="{126963BE-DEC0-456F-A5ED-D0DE33292473}" destId="{0BC31500-354A-4294-9081-B3D07D5AE876}" srcOrd="0" destOrd="0" presId="urn:microsoft.com/office/officeart/2005/8/layout/hierarchy6"/>
    <dgm:cxn modelId="{3DB1C050-6F4E-473B-A512-5191C587A9BA}" type="presParOf" srcId="{126963BE-DEC0-456F-A5ED-D0DE33292473}" destId="{AF0567A6-1D75-400D-9449-A3EFFB6D908D}" srcOrd="1" destOrd="0" presId="urn:microsoft.com/office/officeart/2005/8/layout/hierarchy6"/>
    <dgm:cxn modelId="{C2A3D576-CCA9-4761-A158-73D1BD40DBEA}" type="presParOf" srcId="{AF0567A6-1D75-400D-9449-A3EFFB6D908D}" destId="{57AD4EAC-5C2F-4B9D-BD41-AF6919F4D1FE}" srcOrd="0" destOrd="0" presId="urn:microsoft.com/office/officeart/2005/8/layout/hierarchy6"/>
    <dgm:cxn modelId="{779A886F-876D-428D-8FE6-A1225C7D4821}" type="presParOf" srcId="{AF0567A6-1D75-400D-9449-A3EFFB6D908D}" destId="{39AA14B0-7677-4E2C-82C0-F25D7D561E42}" srcOrd="1" destOrd="0" presId="urn:microsoft.com/office/officeart/2005/8/layout/hierarchy6"/>
    <dgm:cxn modelId="{95C84649-E21F-418B-AC0E-4FA17CC71A26}" type="presParOf" srcId="{39AA14B0-7677-4E2C-82C0-F25D7D561E42}" destId="{56980EB9-6498-4F38-815E-95ABB9638BE7}" srcOrd="0" destOrd="0" presId="urn:microsoft.com/office/officeart/2005/8/layout/hierarchy6"/>
    <dgm:cxn modelId="{B8D70AB8-1E50-4864-8735-FE2A1B45B264}" type="presParOf" srcId="{39AA14B0-7677-4E2C-82C0-F25D7D561E42}" destId="{CAAF817A-24E3-4561-93A6-3FCBA80FFB58}" srcOrd="1" destOrd="0" presId="urn:microsoft.com/office/officeart/2005/8/layout/hierarchy6"/>
    <dgm:cxn modelId="{62B4DFA2-403B-4EC2-8D6D-51A03E0F1296}" type="presParOf" srcId="{8919AFDE-9030-4CF9-89B3-656FEDE3DC1B}" destId="{8C077D5A-5BB8-48E6-A919-3238EEA0FA8C}" srcOrd="8" destOrd="0" presId="urn:microsoft.com/office/officeart/2005/8/layout/hierarchy6"/>
    <dgm:cxn modelId="{F70E5D48-4346-4903-8B8E-6601FC94F726}" type="presParOf" srcId="{8919AFDE-9030-4CF9-89B3-656FEDE3DC1B}" destId="{CF3BF41D-DD55-4C8A-B509-0B7261D01406}" srcOrd="9" destOrd="0" presId="urn:microsoft.com/office/officeart/2005/8/layout/hierarchy6"/>
    <dgm:cxn modelId="{064C9473-293D-4A8A-A2E3-2E9EB9B34F18}" type="presParOf" srcId="{CF3BF41D-DD55-4C8A-B509-0B7261D01406}" destId="{56A7BAE5-AB6A-4480-96D4-B1610B245A0E}" srcOrd="0" destOrd="0" presId="urn:microsoft.com/office/officeart/2005/8/layout/hierarchy6"/>
    <dgm:cxn modelId="{352632EA-97D1-457B-82F4-973E124A1079}" type="presParOf" srcId="{CF3BF41D-DD55-4C8A-B509-0B7261D01406}" destId="{34AB2941-323A-4534-9376-C92E4D423795}" srcOrd="1" destOrd="0" presId="urn:microsoft.com/office/officeart/2005/8/layout/hierarchy6"/>
    <dgm:cxn modelId="{C9548131-BE2F-48B0-BC77-07A81159AE16}" type="presParOf" srcId="{34AB2941-323A-4534-9376-C92E4D423795}" destId="{B93C4034-0BEC-4C68-8774-AC373F09800D}" srcOrd="0" destOrd="0" presId="urn:microsoft.com/office/officeart/2005/8/layout/hierarchy6"/>
    <dgm:cxn modelId="{38E78A10-2540-4F44-81BD-8D585F8AF38B}" type="presParOf" srcId="{34AB2941-323A-4534-9376-C92E4D423795}" destId="{1861544A-D6D3-4994-8EE2-B916DA2D309B}" srcOrd="1" destOrd="0" presId="urn:microsoft.com/office/officeart/2005/8/layout/hierarchy6"/>
    <dgm:cxn modelId="{7BAA209A-AE20-405E-AEE0-2D2C260C4F77}" type="presParOf" srcId="{1861544A-D6D3-4994-8EE2-B916DA2D309B}" destId="{3523E3D9-ED42-4F3B-AB87-D25518798F4B}" srcOrd="0" destOrd="0" presId="urn:microsoft.com/office/officeart/2005/8/layout/hierarchy6"/>
    <dgm:cxn modelId="{EFFAAD45-6632-4457-BE04-3E107EF2266E}" type="presParOf" srcId="{1861544A-D6D3-4994-8EE2-B916DA2D309B}" destId="{00EB196D-1079-4C08-9EFF-8EBC23C38FE2}" srcOrd="1" destOrd="0" presId="urn:microsoft.com/office/officeart/2005/8/layout/hierarchy6"/>
    <dgm:cxn modelId="{4BD25C5E-2D36-4B8E-BD80-776EA2B0E8D1}" type="presParOf" srcId="{2BDBEDB5-22E3-4BEE-BB78-8D0AF465BA19}" destId="{E3F05EE7-CEFA-400C-8A55-301A67D3E49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56CD87-E0E0-4D7C-B597-E760C31B8852}" type="doc">
      <dgm:prSet loTypeId="urn:microsoft.com/office/officeart/2005/8/layout/pyramid1" loCatId="pyramid" qsTypeId="urn:microsoft.com/office/officeart/2005/8/quickstyle/simple1" qsCatId="simple" csTypeId="urn:microsoft.com/office/officeart/2005/8/colors/accent1_2" csCatId="accent1" phldr="1"/>
      <dgm:spPr/>
    </dgm:pt>
    <dgm:pt modelId="{167FFB49-7D77-4B6D-A830-89A9B815F0F7}">
      <dgm:prSet phldrT="[Text]" custT="1"/>
      <dgm:spPr/>
      <dgm:t>
        <a:bodyPr/>
        <a:lstStyle/>
        <a:p>
          <a:r>
            <a:rPr lang="en-US" sz="2800" dirty="0" err="1"/>
            <a:t>plotly</a:t>
          </a:r>
          <a:endParaRPr lang="en-US" sz="2800" dirty="0"/>
        </a:p>
      </dgm:t>
    </dgm:pt>
    <dgm:pt modelId="{C6D1495A-50D1-4F4F-BB61-CEEFFED62C57}" type="parTrans" cxnId="{FA44AAC1-BA22-43C7-B4FB-DE746882C2A6}">
      <dgm:prSet/>
      <dgm:spPr/>
      <dgm:t>
        <a:bodyPr/>
        <a:lstStyle/>
        <a:p>
          <a:endParaRPr lang="en-US"/>
        </a:p>
      </dgm:t>
    </dgm:pt>
    <dgm:pt modelId="{D1A531B4-E35E-49B2-98B5-2E1575A7E000}" type="sibTrans" cxnId="{FA44AAC1-BA22-43C7-B4FB-DE746882C2A6}">
      <dgm:prSet/>
      <dgm:spPr/>
      <dgm:t>
        <a:bodyPr/>
        <a:lstStyle/>
        <a:p>
          <a:endParaRPr lang="en-US"/>
        </a:p>
      </dgm:t>
    </dgm:pt>
    <dgm:pt modelId="{689675B7-AB85-4C08-A05F-2E17C85884DF}">
      <dgm:prSet phldrT="[Text]" custT="1"/>
      <dgm:spPr/>
      <dgm:t>
        <a:bodyPr/>
        <a:lstStyle/>
        <a:p>
          <a:r>
            <a:rPr lang="en-US" sz="2800" dirty="0" err="1"/>
            <a:t>seaborn</a:t>
          </a:r>
          <a:endParaRPr lang="en-US" sz="2800" dirty="0"/>
        </a:p>
      </dgm:t>
    </dgm:pt>
    <dgm:pt modelId="{6F2860A1-21FF-4416-94EC-69571130F633}" type="parTrans" cxnId="{4157CCE9-20EB-40E2-8646-7ADCC5C5CFC2}">
      <dgm:prSet/>
      <dgm:spPr/>
      <dgm:t>
        <a:bodyPr/>
        <a:lstStyle/>
        <a:p>
          <a:endParaRPr lang="en-US"/>
        </a:p>
      </dgm:t>
    </dgm:pt>
    <dgm:pt modelId="{9F86DED5-4B56-4240-AADB-83A75289BBCE}" type="sibTrans" cxnId="{4157CCE9-20EB-40E2-8646-7ADCC5C5CFC2}">
      <dgm:prSet/>
      <dgm:spPr/>
      <dgm:t>
        <a:bodyPr/>
        <a:lstStyle/>
        <a:p>
          <a:endParaRPr lang="en-US"/>
        </a:p>
      </dgm:t>
    </dgm:pt>
    <dgm:pt modelId="{C014378D-A0CF-4849-BC02-C7C1A461F591}">
      <dgm:prSet phldrT="[Text]" custT="1"/>
      <dgm:spPr/>
      <dgm:t>
        <a:bodyPr/>
        <a:lstStyle/>
        <a:p>
          <a:r>
            <a:rPr lang="en-US" sz="2800" dirty="0" err="1"/>
            <a:t>matplotlib</a:t>
          </a:r>
          <a:endParaRPr lang="en-US" sz="2800" dirty="0"/>
        </a:p>
      </dgm:t>
    </dgm:pt>
    <dgm:pt modelId="{DCF56637-4D44-4FCC-BFF0-3FC734771660}" type="parTrans" cxnId="{39AA21DF-5EFA-40BE-9FD5-4A75A9343302}">
      <dgm:prSet/>
      <dgm:spPr/>
      <dgm:t>
        <a:bodyPr/>
        <a:lstStyle/>
        <a:p>
          <a:endParaRPr lang="en-US"/>
        </a:p>
      </dgm:t>
    </dgm:pt>
    <dgm:pt modelId="{48005B7F-4190-4877-A318-A3F7F9B4D85D}" type="sibTrans" cxnId="{39AA21DF-5EFA-40BE-9FD5-4A75A9343302}">
      <dgm:prSet/>
      <dgm:spPr/>
      <dgm:t>
        <a:bodyPr/>
        <a:lstStyle/>
        <a:p>
          <a:endParaRPr lang="en-US"/>
        </a:p>
      </dgm:t>
    </dgm:pt>
    <dgm:pt modelId="{41BFEEE8-A399-4304-9EAB-DFEB0367D066}" type="pres">
      <dgm:prSet presAssocID="{0C56CD87-E0E0-4D7C-B597-E760C31B8852}" presName="Name0" presStyleCnt="0">
        <dgm:presLayoutVars>
          <dgm:dir/>
          <dgm:animLvl val="lvl"/>
          <dgm:resizeHandles val="exact"/>
        </dgm:presLayoutVars>
      </dgm:prSet>
      <dgm:spPr/>
    </dgm:pt>
    <dgm:pt modelId="{0B39781B-5DB1-458E-A25B-C0471DE9D6A6}" type="pres">
      <dgm:prSet presAssocID="{167FFB49-7D77-4B6D-A830-89A9B815F0F7}" presName="Name8" presStyleCnt="0"/>
      <dgm:spPr/>
    </dgm:pt>
    <dgm:pt modelId="{4067B2A5-FD49-498E-B208-E28D3FAA87C1}" type="pres">
      <dgm:prSet presAssocID="{167FFB49-7D77-4B6D-A830-89A9B815F0F7}" presName="level" presStyleLbl="node1" presStyleIdx="0" presStyleCnt="3">
        <dgm:presLayoutVars>
          <dgm:chMax val="1"/>
          <dgm:bulletEnabled val="1"/>
        </dgm:presLayoutVars>
      </dgm:prSet>
      <dgm:spPr/>
    </dgm:pt>
    <dgm:pt modelId="{639AF9F2-DFCA-4C4B-B0B1-353BC9D32474}" type="pres">
      <dgm:prSet presAssocID="{167FFB49-7D77-4B6D-A830-89A9B815F0F7}" presName="levelTx" presStyleLbl="revTx" presStyleIdx="0" presStyleCnt="0">
        <dgm:presLayoutVars>
          <dgm:chMax val="1"/>
          <dgm:bulletEnabled val="1"/>
        </dgm:presLayoutVars>
      </dgm:prSet>
      <dgm:spPr/>
    </dgm:pt>
    <dgm:pt modelId="{47B39ECB-98BF-41D1-A0D8-B3598318FC83}" type="pres">
      <dgm:prSet presAssocID="{689675B7-AB85-4C08-A05F-2E17C85884DF}" presName="Name8" presStyleCnt="0"/>
      <dgm:spPr/>
    </dgm:pt>
    <dgm:pt modelId="{DC077FDC-538C-400B-A4A6-FA68C8326C4E}" type="pres">
      <dgm:prSet presAssocID="{689675B7-AB85-4C08-A05F-2E17C85884DF}" presName="level" presStyleLbl="node1" presStyleIdx="1" presStyleCnt="3">
        <dgm:presLayoutVars>
          <dgm:chMax val="1"/>
          <dgm:bulletEnabled val="1"/>
        </dgm:presLayoutVars>
      </dgm:prSet>
      <dgm:spPr/>
    </dgm:pt>
    <dgm:pt modelId="{0A4658EE-C153-4714-9D85-899FF6DE654A}" type="pres">
      <dgm:prSet presAssocID="{689675B7-AB85-4C08-A05F-2E17C85884DF}" presName="levelTx" presStyleLbl="revTx" presStyleIdx="0" presStyleCnt="0">
        <dgm:presLayoutVars>
          <dgm:chMax val="1"/>
          <dgm:bulletEnabled val="1"/>
        </dgm:presLayoutVars>
      </dgm:prSet>
      <dgm:spPr/>
    </dgm:pt>
    <dgm:pt modelId="{2447E27D-C098-4763-9033-FBA949D741EC}" type="pres">
      <dgm:prSet presAssocID="{C014378D-A0CF-4849-BC02-C7C1A461F591}" presName="Name8" presStyleCnt="0"/>
      <dgm:spPr/>
    </dgm:pt>
    <dgm:pt modelId="{7C30C604-C236-4B65-89F7-1E2E51AF6419}" type="pres">
      <dgm:prSet presAssocID="{C014378D-A0CF-4849-BC02-C7C1A461F591}" presName="level" presStyleLbl="node1" presStyleIdx="2" presStyleCnt="3">
        <dgm:presLayoutVars>
          <dgm:chMax val="1"/>
          <dgm:bulletEnabled val="1"/>
        </dgm:presLayoutVars>
      </dgm:prSet>
      <dgm:spPr/>
    </dgm:pt>
    <dgm:pt modelId="{90848F02-7ACC-4573-8171-1801F826CAC2}" type="pres">
      <dgm:prSet presAssocID="{C014378D-A0CF-4849-BC02-C7C1A461F591}" presName="levelTx" presStyleLbl="revTx" presStyleIdx="0" presStyleCnt="0">
        <dgm:presLayoutVars>
          <dgm:chMax val="1"/>
          <dgm:bulletEnabled val="1"/>
        </dgm:presLayoutVars>
      </dgm:prSet>
      <dgm:spPr/>
    </dgm:pt>
  </dgm:ptLst>
  <dgm:cxnLst>
    <dgm:cxn modelId="{E5037A02-A0A5-48B2-999B-516EDE539D80}" type="presOf" srcId="{167FFB49-7D77-4B6D-A830-89A9B815F0F7}" destId="{4067B2A5-FD49-498E-B208-E28D3FAA87C1}" srcOrd="0" destOrd="0" presId="urn:microsoft.com/office/officeart/2005/8/layout/pyramid1"/>
    <dgm:cxn modelId="{F0022E12-AD32-4E7D-9D38-6AD3197D5FE2}" type="presOf" srcId="{0C56CD87-E0E0-4D7C-B597-E760C31B8852}" destId="{41BFEEE8-A399-4304-9EAB-DFEB0367D066}" srcOrd="0" destOrd="0" presId="urn:microsoft.com/office/officeart/2005/8/layout/pyramid1"/>
    <dgm:cxn modelId="{C6FF8424-FFB3-4CD5-B4CB-67BEF1B658DE}" type="presOf" srcId="{689675B7-AB85-4C08-A05F-2E17C85884DF}" destId="{DC077FDC-538C-400B-A4A6-FA68C8326C4E}" srcOrd="0" destOrd="0" presId="urn:microsoft.com/office/officeart/2005/8/layout/pyramid1"/>
    <dgm:cxn modelId="{BF7D4B45-F3A4-4BF7-9345-FBDD9E407135}" type="presOf" srcId="{C014378D-A0CF-4849-BC02-C7C1A461F591}" destId="{7C30C604-C236-4B65-89F7-1E2E51AF6419}" srcOrd="0" destOrd="0" presId="urn:microsoft.com/office/officeart/2005/8/layout/pyramid1"/>
    <dgm:cxn modelId="{1A302177-5EEF-4EF9-B34F-67101A0F3245}" type="presOf" srcId="{167FFB49-7D77-4B6D-A830-89A9B815F0F7}" destId="{639AF9F2-DFCA-4C4B-B0B1-353BC9D32474}" srcOrd="1" destOrd="0" presId="urn:microsoft.com/office/officeart/2005/8/layout/pyramid1"/>
    <dgm:cxn modelId="{BE15E99A-AD32-4DB9-87DF-0320E9E90B67}" type="presOf" srcId="{689675B7-AB85-4C08-A05F-2E17C85884DF}" destId="{0A4658EE-C153-4714-9D85-899FF6DE654A}" srcOrd="1" destOrd="0" presId="urn:microsoft.com/office/officeart/2005/8/layout/pyramid1"/>
    <dgm:cxn modelId="{FA44AAC1-BA22-43C7-B4FB-DE746882C2A6}" srcId="{0C56CD87-E0E0-4D7C-B597-E760C31B8852}" destId="{167FFB49-7D77-4B6D-A830-89A9B815F0F7}" srcOrd="0" destOrd="0" parTransId="{C6D1495A-50D1-4F4F-BB61-CEEFFED62C57}" sibTransId="{D1A531B4-E35E-49B2-98B5-2E1575A7E000}"/>
    <dgm:cxn modelId="{39AA21DF-5EFA-40BE-9FD5-4A75A9343302}" srcId="{0C56CD87-E0E0-4D7C-B597-E760C31B8852}" destId="{C014378D-A0CF-4849-BC02-C7C1A461F591}" srcOrd="2" destOrd="0" parTransId="{DCF56637-4D44-4FCC-BFF0-3FC734771660}" sibTransId="{48005B7F-4190-4877-A318-A3F7F9B4D85D}"/>
    <dgm:cxn modelId="{4FC477E3-17C3-484C-83BF-7B3D90D8E606}" type="presOf" srcId="{C014378D-A0CF-4849-BC02-C7C1A461F591}" destId="{90848F02-7ACC-4573-8171-1801F826CAC2}" srcOrd="1" destOrd="0" presId="urn:microsoft.com/office/officeart/2005/8/layout/pyramid1"/>
    <dgm:cxn modelId="{4157CCE9-20EB-40E2-8646-7ADCC5C5CFC2}" srcId="{0C56CD87-E0E0-4D7C-B597-E760C31B8852}" destId="{689675B7-AB85-4C08-A05F-2E17C85884DF}" srcOrd="1" destOrd="0" parTransId="{6F2860A1-21FF-4416-94EC-69571130F633}" sibTransId="{9F86DED5-4B56-4240-AADB-83A75289BBCE}"/>
    <dgm:cxn modelId="{59EE7CCF-16A7-4FCA-AE95-8F02B84B1396}" type="presParOf" srcId="{41BFEEE8-A399-4304-9EAB-DFEB0367D066}" destId="{0B39781B-5DB1-458E-A25B-C0471DE9D6A6}" srcOrd="0" destOrd="0" presId="urn:microsoft.com/office/officeart/2005/8/layout/pyramid1"/>
    <dgm:cxn modelId="{86ED9CEE-DC29-4AE3-A202-54D99A322FEA}" type="presParOf" srcId="{0B39781B-5DB1-458E-A25B-C0471DE9D6A6}" destId="{4067B2A5-FD49-498E-B208-E28D3FAA87C1}" srcOrd="0" destOrd="0" presId="urn:microsoft.com/office/officeart/2005/8/layout/pyramid1"/>
    <dgm:cxn modelId="{9B21BB87-2292-424E-BA89-2993ADEF1E2F}" type="presParOf" srcId="{0B39781B-5DB1-458E-A25B-C0471DE9D6A6}" destId="{639AF9F2-DFCA-4C4B-B0B1-353BC9D32474}" srcOrd="1" destOrd="0" presId="urn:microsoft.com/office/officeart/2005/8/layout/pyramid1"/>
    <dgm:cxn modelId="{B502D3E1-7667-4F5B-9A9F-445D57586377}" type="presParOf" srcId="{41BFEEE8-A399-4304-9EAB-DFEB0367D066}" destId="{47B39ECB-98BF-41D1-A0D8-B3598318FC83}" srcOrd="1" destOrd="0" presId="urn:microsoft.com/office/officeart/2005/8/layout/pyramid1"/>
    <dgm:cxn modelId="{65E11739-6D09-4E17-8E6B-6BC7E83C6367}" type="presParOf" srcId="{47B39ECB-98BF-41D1-A0D8-B3598318FC83}" destId="{DC077FDC-538C-400B-A4A6-FA68C8326C4E}" srcOrd="0" destOrd="0" presId="urn:microsoft.com/office/officeart/2005/8/layout/pyramid1"/>
    <dgm:cxn modelId="{1AB206D7-1E73-43E4-9C5C-FC781CAACCAD}" type="presParOf" srcId="{47B39ECB-98BF-41D1-A0D8-B3598318FC83}" destId="{0A4658EE-C153-4714-9D85-899FF6DE654A}" srcOrd="1" destOrd="0" presId="urn:microsoft.com/office/officeart/2005/8/layout/pyramid1"/>
    <dgm:cxn modelId="{3E777E5F-6E3C-4902-95A4-59A293CCDD49}" type="presParOf" srcId="{41BFEEE8-A399-4304-9EAB-DFEB0367D066}" destId="{2447E27D-C098-4763-9033-FBA949D741EC}" srcOrd="2" destOrd="0" presId="urn:microsoft.com/office/officeart/2005/8/layout/pyramid1"/>
    <dgm:cxn modelId="{130B7D10-8E2B-453E-97EA-7A5EF68BFD60}" type="presParOf" srcId="{2447E27D-C098-4763-9033-FBA949D741EC}" destId="{7C30C604-C236-4B65-89F7-1E2E51AF6419}" srcOrd="0" destOrd="0" presId="urn:microsoft.com/office/officeart/2005/8/layout/pyramid1"/>
    <dgm:cxn modelId="{E99F7AF3-316F-4FBE-AAE6-EAA79EC78092}" type="presParOf" srcId="{2447E27D-C098-4763-9033-FBA949D741EC}" destId="{90848F02-7ACC-4573-8171-1801F826CAC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E1CC3-0054-4499-ACEE-87905F34AA1B}">
      <dsp:nvSpPr>
        <dsp:cNvPr id="0" name=""/>
        <dsp:cNvSpPr/>
      </dsp:nvSpPr>
      <dsp:spPr>
        <a:xfrm>
          <a:off x="3030049" y="1077808"/>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Python</a:t>
          </a:r>
        </a:p>
      </dsp:txBody>
      <dsp:txXfrm>
        <a:off x="3052778" y="1100537"/>
        <a:ext cx="1118588" cy="730573"/>
      </dsp:txXfrm>
    </dsp:sp>
    <dsp:sp modelId="{0BB76B15-51DE-4BCA-9269-443758C6DB8F}">
      <dsp:nvSpPr>
        <dsp:cNvPr id="0" name=""/>
        <dsp:cNvSpPr/>
      </dsp:nvSpPr>
      <dsp:spPr>
        <a:xfrm>
          <a:off x="585550" y="1853839"/>
          <a:ext cx="3026522" cy="310412"/>
        </a:xfrm>
        <a:custGeom>
          <a:avLst/>
          <a:gdLst/>
          <a:ahLst/>
          <a:cxnLst/>
          <a:rect l="0" t="0" r="0" b="0"/>
          <a:pathLst>
            <a:path>
              <a:moveTo>
                <a:pt x="3026522" y="0"/>
              </a:moveTo>
              <a:lnTo>
                <a:pt x="3026522" y="155206"/>
              </a:lnTo>
              <a:lnTo>
                <a:pt x="0" y="155206"/>
              </a:lnTo>
              <a:lnTo>
                <a:pt x="0"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A5C527-DE46-47D9-AE6E-BEBD004C8A4E}">
      <dsp:nvSpPr>
        <dsp:cNvPr id="0" name=""/>
        <dsp:cNvSpPr/>
      </dsp:nvSpPr>
      <dsp:spPr>
        <a:xfrm>
          <a:off x="3527"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Condition Statement</a:t>
          </a:r>
        </a:p>
      </dsp:txBody>
      <dsp:txXfrm>
        <a:off x="26256" y="2186980"/>
        <a:ext cx="1118588" cy="730573"/>
      </dsp:txXfrm>
    </dsp:sp>
    <dsp:sp modelId="{1115FD72-DEAD-4BF8-BECB-69F9692AFE65}">
      <dsp:nvSpPr>
        <dsp:cNvPr id="0" name=""/>
        <dsp:cNvSpPr/>
      </dsp:nvSpPr>
      <dsp:spPr>
        <a:xfrm>
          <a:off x="539830"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5FB1EC-49FE-4AC9-8540-8BECD64DAC4A}">
      <dsp:nvSpPr>
        <dsp:cNvPr id="0" name=""/>
        <dsp:cNvSpPr/>
      </dsp:nvSpPr>
      <dsp:spPr>
        <a:xfrm>
          <a:off x="3527"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If, </a:t>
          </a:r>
          <a:r>
            <a:rPr lang="en-US" sz="1400" kern="1200" dirty="0" err="1"/>
            <a:t>elif</a:t>
          </a:r>
          <a:r>
            <a:rPr lang="en-US" sz="1400" kern="1200" dirty="0"/>
            <a:t>, else</a:t>
          </a:r>
        </a:p>
      </dsp:txBody>
      <dsp:txXfrm>
        <a:off x="26256" y="3273424"/>
        <a:ext cx="1118588" cy="730573"/>
      </dsp:txXfrm>
    </dsp:sp>
    <dsp:sp modelId="{253AA044-B23A-4183-A2DC-2C3BB3A7D12F}">
      <dsp:nvSpPr>
        <dsp:cNvPr id="0" name=""/>
        <dsp:cNvSpPr/>
      </dsp:nvSpPr>
      <dsp:spPr>
        <a:xfrm>
          <a:off x="2075077" y="1853839"/>
          <a:ext cx="1536995" cy="326235"/>
        </a:xfrm>
        <a:custGeom>
          <a:avLst/>
          <a:gdLst/>
          <a:ahLst/>
          <a:cxnLst/>
          <a:rect l="0" t="0" r="0" b="0"/>
          <a:pathLst>
            <a:path>
              <a:moveTo>
                <a:pt x="1536995" y="0"/>
              </a:moveTo>
              <a:lnTo>
                <a:pt x="1536995" y="163117"/>
              </a:lnTo>
              <a:lnTo>
                <a:pt x="0" y="163117"/>
              </a:lnTo>
              <a:lnTo>
                <a:pt x="0" y="32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D275E-80FC-423A-A841-4B981BAB15F8}">
      <dsp:nvSpPr>
        <dsp:cNvPr id="0" name=""/>
        <dsp:cNvSpPr/>
      </dsp:nvSpPr>
      <dsp:spPr>
        <a:xfrm>
          <a:off x="1493053" y="218007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Functions</a:t>
          </a:r>
        </a:p>
      </dsp:txBody>
      <dsp:txXfrm>
        <a:off x="1515782" y="2202804"/>
        <a:ext cx="1118588" cy="730573"/>
      </dsp:txXfrm>
    </dsp:sp>
    <dsp:sp modelId="{64DECFC9-C66F-4DC6-A9FC-1DF798E26058}">
      <dsp:nvSpPr>
        <dsp:cNvPr id="0" name=""/>
        <dsp:cNvSpPr/>
      </dsp:nvSpPr>
      <dsp:spPr>
        <a:xfrm>
          <a:off x="2029357" y="2956106"/>
          <a:ext cx="91440" cy="294589"/>
        </a:xfrm>
        <a:custGeom>
          <a:avLst/>
          <a:gdLst/>
          <a:ahLst/>
          <a:cxnLst/>
          <a:rect l="0" t="0" r="0" b="0"/>
          <a:pathLst>
            <a:path>
              <a:moveTo>
                <a:pt x="45720" y="0"/>
              </a:moveTo>
              <a:lnTo>
                <a:pt x="45720" y="147294"/>
              </a:lnTo>
              <a:lnTo>
                <a:pt x="69454" y="147294"/>
              </a:lnTo>
              <a:lnTo>
                <a:pt x="69454" y="294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2C49D-2489-4111-A4DF-09D2D9B68724}">
      <dsp:nvSpPr>
        <dsp:cNvPr id="0" name=""/>
        <dsp:cNvSpPr/>
      </dsp:nvSpPr>
      <dsp:spPr>
        <a:xfrm>
          <a:off x="1516788"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Return, Lambda</a:t>
          </a:r>
        </a:p>
      </dsp:txBody>
      <dsp:txXfrm>
        <a:off x="1539517" y="3273424"/>
        <a:ext cx="1118588" cy="730573"/>
      </dsp:txXfrm>
    </dsp:sp>
    <dsp:sp modelId="{9791EA2B-135C-4DB2-9D0B-5A10C46BFB6A}">
      <dsp:nvSpPr>
        <dsp:cNvPr id="0" name=""/>
        <dsp:cNvSpPr/>
      </dsp:nvSpPr>
      <dsp:spPr>
        <a:xfrm>
          <a:off x="3542618" y="1853839"/>
          <a:ext cx="91440" cy="326235"/>
        </a:xfrm>
        <a:custGeom>
          <a:avLst/>
          <a:gdLst/>
          <a:ahLst/>
          <a:cxnLst/>
          <a:rect l="0" t="0" r="0" b="0"/>
          <a:pathLst>
            <a:path>
              <a:moveTo>
                <a:pt x="69454" y="0"/>
              </a:moveTo>
              <a:lnTo>
                <a:pt x="69454" y="163117"/>
              </a:lnTo>
              <a:lnTo>
                <a:pt x="45720" y="163117"/>
              </a:lnTo>
              <a:lnTo>
                <a:pt x="45720" y="32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654C2-BB03-4E69-9529-04838441466E}">
      <dsp:nvSpPr>
        <dsp:cNvPr id="0" name=""/>
        <dsp:cNvSpPr/>
      </dsp:nvSpPr>
      <dsp:spPr>
        <a:xfrm>
          <a:off x="3006314" y="218007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Loops</a:t>
          </a:r>
        </a:p>
      </dsp:txBody>
      <dsp:txXfrm>
        <a:off x="3029043" y="2202804"/>
        <a:ext cx="1118588" cy="730573"/>
      </dsp:txXfrm>
    </dsp:sp>
    <dsp:sp modelId="{AE0CF097-ABCC-421B-8486-11E0490E9B63}">
      <dsp:nvSpPr>
        <dsp:cNvPr id="0" name=""/>
        <dsp:cNvSpPr/>
      </dsp:nvSpPr>
      <dsp:spPr>
        <a:xfrm>
          <a:off x="3542618" y="2956106"/>
          <a:ext cx="91440" cy="294589"/>
        </a:xfrm>
        <a:custGeom>
          <a:avLst/>
          <a:gdLst/>
          <a:ahLst/>
          <a:cxnLst/>
          <a:rect l="0" t="0" r="0" b="0"/>
          <a:pathLst>
            <a:path>
              <a:moveTo>
                <a:pt x="45720" y="0"/>
              </a:moveTo>
              <a:lnTo>
                <a:pt x="45720" y="147294"/>
              </a:lnTo>
              <a:lnTo>
                <a:pt x="69454" y="147294"/>
              </a:lnTo>
              <a:lnTo>
                <a:pt x="69454" y="29458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8C67FA-83E8-4EDA-9B66-241CD92030A9}">
      <dsp:nvSpPr>
        <dsp:cNvPr id="0" name=""/>
        <dsp:cNvSpPr/>
      </dsp:nvSpPr>
      <dsp:spPr>
        <a:xfrm>
          <a:off x="3030049"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while</a:t>
          </a:r>
        </a:p>
      </dsp:txBody>
      <dsp:txXfrm>
        <a:off x="3052778" y="3273424"/>
        <a:ext cx="1118588" cy="730573"/>
      </dsp:txXfrm>
    </dsp:sp>
    <dsp:sp modelId="{188086E8-D28E-4D01-BF9B-C538856D3691}">
      <dsp:nvSpPr>
        <dsp:cNvPr id="0" name=""/>
        <dsp:cNvSpPr/>
      </dsp:nvSpPr>
      <dsp:spPr>
        <a:xfrm>
          <a:off x="3612073" y="1853839"/>
          <a:ext cx="1513261" cy="310412"/>
        </a:xfrm>
        <a:custGeom>
          <a:avLst/>
          <a:gdLst/>
          <a:ahLst/>
          <a:cxnLst/>
          <a:rect l="0" t="0" r="0" b="0"/>
          <a:pathLst>
            <a:path>
              <a:moveTo>
                <a:pt x="0" y="0"/>
              </a:moveTo>
              <a:lnTo>
                <a:pt x="0" y="155206"/>
              </a:lnTo>
              <a:lnTo>
                <a:pt x="1513261" y="155206"/>
              </a:lnTo>
              <a:lnTo>
                <a:pt x="1513261"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C31500-354A-4294-9081-B3D07D5AE876}">
      <dsp:nvSpPr>
        <dsp:cNvPr id="0" name=""/>
        <dsp:cNvSpPr/>
      </dsp:nvSpPr>
      <dsp:spPr>
        <a:xfrm>
          <a:off x="4543310"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Structure</a:t>
          </a:r>
        </a:p>
      </dsp:txBody>
      <dsp:txXfrm>
        <a:off x="4566039" y="2186980"/>
        <a:ext cx="1118588" cy="730573"/>
      </dsp:txXfrm>
    </dsp:sp>
    <dsp:sp modelId="{57AD4EAC-5C2F-4B9D-BD41-AF6919F4D1FE}">
      <dsp:nvSpPr>
        <dsp:cNvPr id="0" name=""/>
        <dsp:cNvSpPr/>
      </dsp:nvSpPr>
      <dsp:spPr>
        <a:xfrm>
          <a:off x="5079614"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980EB9-6498-4F38-815E-95ABB9638BE7}">
      <dsp:nvSpPr>
        <dsp:cNvPr id="0" name=""/>
        <dsp:cNvSpPr/>
      </dsp:nvSpPr>
      <dsp:spPr>
        <a:xfrm>
          <a:off x="4543310"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List, Tuples, Dictionaries, Strings</a:t>
          </a:r>
        </a:p>
      </dsp:txBody>
      <dsp:txXfrm>
        <a:off x="4566039" y="3273424"/>
        <a:ext cx="1118588" cy="730573"/>
      </dsp:txXfrm>
    </dsp:sp>
    <dsp:sp modelId="{8C077D5A-5BB8-48E6-A919-3238EEA0FA8C}">
      <dsp:nvSpPr>
        <dsp:cNvPr id="0" name=""/>
        <dsp:cNvSpPr/>
      </dsp:nvSpPr>
      <dsp:spPr>
        <a:xfrm>
          <a:off x="3612073" y="1853839"/>
          <a:ext cx="3026522" cy="310412"/>
        </a:xfrm>
        <a:custGeom>
          <a:avLst/>
          <a:gdLst/>
          <a:ahLst/>
          <a:cxnLst/>
          <a:rect l="0" t="0" r="0" b="0"/>
          <a:pathLst>
            <a:path>
              <a:moveTo>
                <a:pt x="0" y="0"/>
              </a:moveTo>
              <a:lnTo>
                <a:pt x="0" y="155206"/>
              </a:lnTo>
              <a:lnTo>
                <a:pt x="3026522" y="155206"/>
              </a:lnTo>
              <a:lnTo>
                <a:pt x="3026522" y="310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7BAE5-AB6A-4480-96D4-B1610B245A0E}">
      <dsp:nvSpPr>
        <dsp:cNvPr id="0" name=""/>
        <dsp:cNvSpPr/>
      </dsp:nvSpPr>
      <dsp:spPr>
        <a:xfrm>
          <a:off x="6056571" y="2164251"/>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Modules and Packages</a:t>
          </a:r>
        </a:p>
      </dsp:txBody>
      <dsp:txXfrm>
        <a:off x="6079300" y="2186980"/>
        <a:ext cx="1118588" cy="730573"/>
      </dsp:txXfrm>
    </dsp:sp>
    <dsp:sp modelId="{B93C4034-0BEC-4C68-8774-AC373F09800D}">
      <dsp:nvSpPr>
        <dsp:cNvPr id="0" name=""/>
        <dsp:cNvSpPr/>
      </dsp:nvSpPr>
      <dsp:spPr>
        <a:xfrm>
          <a:off x="6592875" y="2940283"/>
          <a:ext cx="91440" cy="310412"/>
        </a:xfrm>
        <a:custGeom>
          <a:avLst/>
          <a:gdLst/>
          <a:ahLst/>
          <a:cxnLst/>
          <a:rect l="0" t="0" r="0" b="0"/>
          <a:pathLst>
            <a:path>
              <a:moveTo>
                <a:pt x="45720" y="0"/>
              </a:moveTo>
              <a:lnTo>
                <a:pt x="45720" y="31041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23E3D9-ED42-4F3B-AB87-D25518798F4B}">
      <dsp:nvSpPr>
        <dsp:cNvPr id="0" name=""/>
        <dsp:cNvSpPr/>
      </dsp:nvSpPr>
      <dsp:spPr>
        <a:xfrm>
          <a:off x="6056571" y="3250695"/>
          <a:ext cx="1164046" cy="776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Virtual Environment</a:t>
          </a:r>
        </a:p>
      </dsp:txBody>
      <dsp:txXfrm>
        <a:off x="6079300" y="3273424"/>
        <a:ext cx="1118588" cy="7305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7B2A5-FD49-498E-B208-E28D3FAA87C1}">
      <dsp:nvSpPr>
        <dsp:cNvPr id="0" name=""/>
        <dsp:cNvSpPr/>
      </dsp:nvSpPr>
      <dsp:spPr>
        <a:xfrm>
          <a:off x="1570382" y="0"/>
          <a:ext cx="1570382"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plotly</a:t>
          </a:r>
          <a:endParaRPr lang="en-US" sz="2800" kern="1200" dirty="0"/>
        </a:p>
      </dsp:txBody>
      <dsp:txXfrm>
        <a:off x="1570382" y="0"/>
        <a:ext cx="1570382" cy="953696"/>
      </dsp:txXfrm>
    </dsp:sp>
    <dsp:sp modelId="{DC077FDC-538C-400B-A4A6-FA68C8326C4E}">
      <dsp:nvSpPr>
        <dsp:cNvPr id="0" name=""/>
        <dsp:cNvSpPr/>
      </dsp:nvSpPr>
      <dsp:spPr>
        <a:xfrm>
          <a:off x="785191" y="953696"/>
          <a:ext cx="3140765"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seaborn</a:t>
          </a:r>
          <a:endParaRPr lang="en-US" sz="2800" kern="1200" dirty="0"/>
        </a:p>
      </dsp:txBody>
      <dsp:txXfrm>
        <a:off x="1334825" y="953696"/>
        <a:ext cx="2041497" cy="953696"/>
      </dsp:txXfrm>
    </dsp:sp>
    <dsp:sp modelId="{7C30C604-C236-4B65-89F7-1E2E51AF6419}">
      <dsp:nvSpPr>
        <dsp:cNvPr id="0" name=""/>
        <dsp:cNvSpPr/>
      </dsp:nvSpPr>
      <dsp:spPr>
        <a:xfrm>
          <a:off x="0" y="1907392"/>
          <a:ext cx="4711148" cy="953696"/>
        </a:xfrm>
        <a:prstGeom prst="trapezoid">
          <a:avLst>
            <a:gd name="adj" fmla="val 8233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matplotlib</a:t>
          </a:r>
          <a:endParaRPr lang="en-US" sz="2800" kern="1200" dirty="0"/>
        </a:p>
      </dsp:txBody>
      <dsp:txXfrm>
        <a:off x="824450" y="1907392"/>
        <a:ext cx="3062246" cy="9536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4:53:06.391"/>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3.54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4.422"/>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4.77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6T15:10:55.892"/>
    </inkml:context>
    <inkml:brush xml:id="br0">
      <inkml:brushProperty name="width" value="0.05" units="cm"/>
      <inkml:brushProperty name="height" value="0.05" units="cm"/>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eddfece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10eddfece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eddfece6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eddfece6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36b0d331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436b0d33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36b0d331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36b0d331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eddfece6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eddfece6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556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f9bf84b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f9bf84b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78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36b0d33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36b0d33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36b0d33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36b0d33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eddfece6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eddfece6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45456bf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45456bf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eddfece6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10eddfece6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eddfece6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eddfece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eddfece6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10eddfece6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eddfece6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10eddfece6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d5b0a9c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d5b0a9c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eddfece6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eddfece6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eddfece6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0eddfece6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1754" y="139731"/>
            <a:ext cx="2920500" cy="5226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4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35940" y="942784"/>
            <a:ext cx="7971900" cy="32370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Calibri"/>
                <a:ea typeface="Calibri"/>
                <a:cs typeface="Calibri"/>
                <a:sym typeface="Calibri"/>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1754" y="139731"/>
            <a:ext cx="2920500" cy="5226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400" b="0" i="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1"/>
        <p:cNvGrpSpPr/>
        <p:nvPr/>
      </p:nvGrpSpPr>
      <p:grpSpPr>
        <a:xfrm>
          <a:off x="0" y="0"/>
          <a:ext cx="0" cy="0"/>
          <a:chOff x="0" y="0"/>
          <a:chExt cx="0" cy="0"/>
        </a:xfrm>
      </p:grpSpPr>
      <p:sp>
        <p:nvSpPr>
          <p:cNvPr id="62" name="Google Shape;62;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457200" y="1226527"/>
            <a:ext cx="3810000" cy="3368096"/>
          </a:xfrm>
          <a:prstGeom prst="rect">
            <a:avLst/>
          </a:prstGeom>
        </p:spPr>
        <p:txBody>
          <a:bodyPr/>
          <a:lstStyle>
            <a:lvl1pPr marL="171450" indent="-171450">
              <a:buClr>
                <a:schemeClr val="accent1"/>
              </a:buClr>
              <a:buSzPct val="110000"/>
              <a:buFont typeface="Arial" pitchFamily="34" charset="0"/>
              <a:buChar char="•"/>
              <a:defRPr/>
            </a:lvl1pPr>
            <a:lvl2pPr marL="342900" indent="-171450">
              <a:buClr>
                <a:schemeClr val="accent1"/>
              </a:buClr>
              <a:buFont typeface="Arial" pitchFamily="34" charset="0"/>
              <a:buChar char="•"/>
              <a:defRPr sz="1800"/>
            </a:lvl2pPr>
            <a:lvl3pPr marL="514350" indent="-171450">
              <a:buClr>
                <a:schemeClr val="accent1"/>
              </a:buClr>
              <a:buSzPct val="110000"/>
              <a:buFont typeface="Arial" pitchFamily="34" charset="0"/>
              <a:buChar char="•"/>
              <a:defRPr sz="165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4817533" y="1226522"/>
            <a:ext cx="3810000" cy="3368096"/>
          </a:xfrm>
          <a:prstGeom prst="rect">
            <a:avLst/>
          </a:prstGeom>
        </p:spPr>
        <p:txBody>
          <a:bodyPr/>
          <a:lstStyle>
            <a:lvl1pPr marL="171450" indent="-171450">
              <a:buClr>
                <a:schemeClr val="accent1"/>
              </a:buClr>
              <a:buSzPct val="110000"/>
              <a:buFont typeface="Arial" pitchFamily="34" charset="0"/>
              <a:buChar char="•"/>
              <a:defRPr/>
            </a:lvl1pPr>
            <a:lvl2pPr marL="342900" indent="-171450">
              <a:buClr>
                <a:schemeClr val="accent1"/>
              </a:buClr>
              <a:buFont typeface="Arial" pitchFamily="34" charset="0"/>
              <a:buChar char="•"/>
              <a:defRPr sz="1800"/>
            </a:lvl2pPr>
            <a:lvl3pPr marL="520304" indent="-177404">
              <a:buClr>
                <a:schemeClr val="accent1"/>
              </a:buClr>
              <a:buSzPct val="110000"/>
              <a:buFont typeface="Arial" pitchFamily="34" charset="0"/>
              <a:buChar char="•"/>
              <a:defRPr sz="1650">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3138798" y="4778211"/>
            <a:ext cx="2895600" cy="273844"/>
          </a:xfrm>
          <a:prstGeom prst="rect">
            <a:avLst/>
          </a:prstGeom>
        </p:spPr>
        <p:txBody>
          <a:bodyPr vert="horz" lIns="0" tIns="0" rIns="0" bIns="0" rtlCol="0" anchor="ctr" anchorCtr="0"/>
          <a:lstStyle>
            <a:lvl1pPr algn="ctr">
              <a:defRPr sz="60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471798" y="4778211"/>
            <a:ext cx="2133600" cy="273844"/>
          </a:xfrm>
          <a:prstGeom prst="rect">
            <a:avLst/>
          </a:prstGeom>
        </p:spPr>
        <p:txBody>
          <a:bodyPr vert="horz" lIns="0" tIns="0" rIns="0" bIns="0" rtlCol="0" anchor="ctr" anchorCtr="0"/>
          <a:lstStyle>
            <a:lvl1pPr algn="l">
              <a:defRPr sz="60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6567798" y="4778211"/>
            <a:ext cx="2133600" cy="273844"/>
          </a:xfrm>
          <a:prstGeom prst="rect">
            <a:avLst/>
          </a:prstGeom>
        </p:spPr>
        <p:txBody>
          <a:bodyPr vert="horz" lIns="0" tIns="0" rIns="0" bIns="0" rtlCol="0" anchor="ctr" anchorCtr="0"/>
          <a:lstStyle>
            <a:lvl1pPr algn="r">
              <a:defRPr sz="60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791784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2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eo-python-site.readthedocs.io/" TargetMode="External"/><Relationship Id="rId2" Type="http://schemas.openxmlformats.org/officeDocument/2006/relationships/hyperlink" Target="https://courses.spatialthoughts.com/python-foundation.html" TargetMode="External"/><Relationship Id="rId1" Type="http://schemas.openxmlformats.org/officeDocument/2006/relationships/slideLayout" Target="../slideLayouts/slideLayout14.xml"/><Relationship Id="rId4" Type="http://schemas.openxmlformats.org/officeDocument/2006/relationships/hyperlink" Target="https://book.geemap.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isynw.github.io/geog-247/" TargetMode="External"/><Relationship Id="rId7" Type="http://schemas.openxmlformats.org/officeDocument/2006/relationships/image" Target="../media/image23.png"/><Relationship Id="rId2" Type="http://schemas.openxmlformats.org/officeDocument/2006/relationships/hyperlink" Target="https://gisynw.github.io/ssj-376/Labs/Lab01/Lab01/" TargetMode="Externa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hyperlink" Target="https://gisynw.github.io/ssj-30262/" TargetMode="External"/><Relationship Id="rId4" Type="http://schemas.openxmlformats.org/officeDocument/2006/relationships/hyperlink" Target="https://gisynw.github.io/geog386/" TargetMode="Externa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oogle.com/maps/d/edit?mid=10q8FOtqV2enxkcSktZagnJd4XzC2ZA0&amp;usp=sharing"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docs.qgis.org/testing/en/docs/pyqgis_developer_cookbook/" TargetMode="External"/><Relationship Id="rId4" Type="http://schemas.openxmlformats.org/officeDocument/2006/relationships/hyperlink" Target="https://pro.arcgis.com/en/pro-app/latest/arcpy/get-started/what-is-arcpy-.ht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urvey.stackoverflow.co/"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www.python.org/doc/versions/"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seattlewebsitedevelopers.medium.com/python-editors-getting-started-1dd357b39288"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code.visualstudio.com/Download"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hyperlink" Target="https://pandas.pydata.org/docs/user_guide/index.html" TargetMode="Externa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s://matplotlib.org/cheatsheets/" TargetMode="External"/><Relationship Id="rId2" Type="http://schemas.openxmlformats.org/officeDocument/2006/relationships/hyperlink" Target="https://matplotlib.org/stable/plot_types/index.html" TargetMode="Externa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jramshur/Coding-Cheat-Sheets/blob/master/Python%20for%20Data%20Science%20-%20Cheat%20Sheet%20-%20Seaborn.pdf" TargetMode="External"/><Relationship Id="rId2" Type="http://schemas.openxmlformats.org/officeDocument/2006/relationships/hyperlink" Target="https://seaborn.pydata.org/"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plotly.com/python/" TargetMode="Externa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hyperlink" Target="https://pro.arcgis.com/en/pro-app/latest/arcpy/get-started/what-is-arcpy-.htm" TargetMode="Externa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Esri/arcgis-python-api" TargetMode="External"/><Relationship Id="rId2" Type="http://schemas.openxmlformats.org/officeDocument/2006/relationships/hyperlink" Target="https://developers.arcgis.com/python/"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hyperlink" Target="https://geopandas.org/en/stable/" TargetMode="External"/><Relationship Id="rId3" Type="http://schemas.openxmlformats.org/officeDocument/2006/relationships/hyperlink" Target="https://storymaps.arcgis.com/stories/58593bfc09c741a0b67dd81c22a914e3" TargetMode="External"/><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hyperlink" Target="https://geopandas.org/en/stable/docs/user_guide/interactive_mapping.html" TargetMode="External"/><Relationship Id="rId5" Type="http://schemas.openxmlformats.org/officeDocument/2006/relationships/hyperlink" Target="https://geospatialyst.readthedocs.io/en/latest/Content/Lesson/geo-python-course/04.Geometric-operation-and-data-reclassification.html" TargetMode="External"/><Relationship Id="rId4" Type="http://schemas.openxmlformats.org/officeDocument/2006/relationships/image" Target="../media/image49.png"/><Relationship Id="rId9" Type="http://schemas.openxmlformats.org/officeDocument/2006/relationships/hyperlink" Target="https://geopandas.org/en/stable/getting_started/install.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earthengine.google.com/"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eemap.org/#introduction"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11.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customXml" Target="../ink/ink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6"/>
          <p:cNvSpPr txBox="1"/>
          <p:nvPr/>
        </p:nvSpPr>
        <p:spPr>
          <a:xfrm>
            <a:off x="-166889" y="174914"/>
            <a:ext cx="5615100" cy="2114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 sz="4100" b="0" i="0" u="none" strike="noStrike" cap="none" dirty="0">
                <a:solidFill>
                  <a:srgbClr val="0C0C0C"/>
                </a:solidFill>
                <a:latin typeface="Calibri"/>
                <a:ea typeface="Calibri"/>
                <a:cs typeface="Calibri"/>
                <a:sym typeface="Calibri"/>
              </a:rPr>
              <a:t>Welcome to GEOG  286 &amp; </a:t>
            </a:r>
            <a:r>
              <a:rPr lang="en" sz="4100" dirty="0">
                <a:solidFill>
                  <a:srgbClr val="0C0C0C"/>
                </a:solidFill>
                <a:latin typeface="Calibri"/>
                <a:ea typeface="Calibri"/>
                <a:cs typeface="Calibri"/>
                <a:sym typeface="Calibri"/>
              </a:rPr>
              <a:t>386 PYTHON PROGRAMMING</a:t>
            </a:r>
            <a:endParaRPr sz="4100" b="0" i="0" u="none" strike="noStrike" cap="none" dirty="0">
              <a:solidFill>
                <a:srgbClr val="0C0C0C"/>
              </a:solidFill>
              <a:latin typeface="Calibri"/>
              <a:ea typeface="Calibri"/>
              <a:cs typeface="Calibri"/>
              <a:sym typeface="Calibri"/>
            </a:endParaRPr>
          </a:p>
        </p:txBody>
      </p:sp>
      <p:sp>
        <p:nvSpPr>
          <p:cNvPr id="71" name="Google Shape;71;p16"/>
          <p:cNvSpPr txBox="1"/>
          <p:nvPr/>
        </p:nvSpPr>
        <p:spPr>
          <a:xfrm>
            <a:off x="1649896" y="2464520"/>
            <a:ext cx="2922104" cy="956011"/>
          </a:xfrm>
          <a:prstGeom prst="rect">
            <a:avLst/>
          </a:prstGeom>
          <a:noFill/>
          <a:ln>
            <a:noFill/>
          </a:ln>
        </p:spPr>
        <p:txBody>
          <a:bodyPr spcFirstLastPara="1" wrap="square" lIns="91425" tIns="45700" rIns="91425" bIns="45700" anchor="t" anchorCtr="0">
            <a:noAutofit/>
          </a:bodyPr>
          <a:lstStyle/>
          <a:p>
            <a:pPr marL="0" marR="5080" lvl="0" indent="0" algn="l" rtl="0">
              <a:lnSpc>
                <a:spcPct val="90000"/>
              </a:lnSpc>
              <a:spcBef>
                <a:spcPts val="0"/>
              </a:spcBef>
              <a:spcAft>
                <a:spcPts val="0"/>
              </a:spcAft>
              <a:buNone/>
            </a:pPr>
            <a:r>
              <a:rPr lang="en" sz="2000" b="0" i="0" u="none" strike="noStrike" cap="none" dirty="0">
                <a:solidFill>
                  <a:schemeClr val="dk1"/>
                </a:solidFill>
                <a:latin typeface="Calibri"/>
                <a:ea typeface="Calibri"/>
                <a:cs typeface="Calibri"/>
                <a:sym typeface="Calibri"/>
              </a:rPr>
              <a:t>Instructor: Yanan Wu</a:t>
            </a:r>
          </a:p>
          <a:p>
            <a:pPr marL="0" marR="5080" lvl="0" indent="0" algn="l" rtl="0">
              <a:lnSpc>
                <a:spcPct val="90000"/>
              </a:lnSpc>
              <a:spcBef>
                <a:spcPts val="0"/>
              </a:spcBef>
              <a:spcAft>
                <a:spcPts val="0"/>
              </a:spcAft>
              <a:buNone/>
            </a:pPr>
            <a:endParaRPr lang="en" sz="2000" b="0" i="0" u="none" strike="noStrike" cap="none" dirty="0">
              <a:solidFill>
                <a:schemeClr val="dk1"/>
              </a:solidFill>
              <a:latin typeface="Calibri"/>
              <a:ea typeface="Calibri"/>
              <a:cs typeface="Calibri"/>
              <a:sym typeface="Calibri"/>
            </a:endParaRPr>
          </a:p>
          <a:p>
            <a:pPr marL="0" marR="5080" lvl="0" indent="0" algn="l" rtl="0">
              <a:lnSpc>
                <a:spcPct val="90000"/>
              </a:lnSpc>
              <a:spcBef>
                <a:spcPts val="0"/>
              </a:spcBef>
              <a:spcAft>
                <a:spcPts val="0"/>
              </a:spcAft>
              <a:buNone/>
            </a:pPr>
            <a:r>
              <a:rPr lang="en" sz="2000" dirty="0">
                <a:solidFill>
                  <a:schemeClr val="dk1"/>
                </a:solidFill>
                <a:latin typeface="Calibri"/>
                <a:ea typeface="Calibri"/>
                <a:cs typeface="Calibri"/>
                <a:sym typeface="Calibri"/>
              </a:rPr>
              <a:t>TA: Shradha Birdika</a:t>
            </a:r>
            <a:endParaRPr sz="2000" b="0" i="0" u="none" strike="noStrike" cap="none" dirty="0">
              <a:solidFill>
                <a:schemeClr val="dk1"/>
              </a:solidFill>
              <a:latin typeface="Calibri"/>
              <a:ea typeface="Calibri"/>
              <a:cs typeface="Calibri"/>
              <a:sym typeface="Calibri"/>
            </a:endParaRPr>
          </a:p>
        </p:txBody>
      </p:sp>
      <p:pic>
        <p:nvPicPr>
          <p:cNvPr id="72" name="Google Shape;72;p16"/>
          <p:cNvPicPr preferRelativeResize="0"/>
          <p:nvPr/>
        </p:nvPicPr>
        <p:blipFill rotWithShape="1">
          <a:blip r:embed="rId3">
            <a:alphaModFix/>
          </a:blip>
          <a:srcRect l="34130" r="29189"/>
          <a:stretch/>
        </p:blipFill>
        <p:spPr>
          <a:xfrm>
            <a:off x="4671911" y="8"/>
            <a:ext cx="4472089" cy="51435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451A-A1F6-449C-B339-ABE2F01B1719}"/>
              </a:ext>
            </a:extLst>
          </p:cNvPr>
          <p:cNvSpPr>
            <a:spLocks noGrp="1"/>
          </p:cNvSpPr>
          <p:nvPr>
            <p:ph type="title"/>
          </p:nvPr>
        </p:nvSpPr>
        <p:spPr>
          <a:xfrm>
            <a:off x="268630" y="0"/>
            <a:ext cx="8520600" cy="572700"/>
          </a:xfrm>
        </p:spPr>
        <p:txBody>
          <a:bodyPr>
            <a:normAutofit fontScale="90000"/>
          </a:bodyPr>
          <a:lstStyle/>
          <a:p>
            <a:r>
              <a:rPr lang="en-US" dirty="0">
                <a:solidFill>
                  <a:schemeClr val="tx1"/>
                </a:solidFill>
                <a:ea typeface="ＭＳ Ｐゴシック"/>
              </a:rPr>
              <a:t>Grade</a:t>
            </a:r>
            <a:endParaRPr lang="en-US" dirty="0">
              <a:solidFill>
                <a:schemeClr val="tx1"/>
              </a:solidFill>
            </a:endParaRPr>
          </a:p>
        </p:txBody>
      </p:sp>
      <p:sp>
        <p:nvSpPr>
          <p:cNvPr id="3" name="Content Placeholder 2">
            <a:extLst>
              <a:ext uri="{FF2B5EF4-FFF2-40B4-BE49-F238E27FC236}">
                <a16:creationId xmlns:a16="http://schemas.microsoft.com/office/drawing/2014/main" id="{272456C9-7546-B9CC-A592-AD2B59A7F6D5}"/>
              </a:ext>
            </a:extLst>
          </p:cNvPr>
          <p:cNvSpPr>
            <a:spLocks noGrp="1"/>
          </p:cNvSpPr>
          <p:nvPr>
            <p:ph idx="1"/>
          </p:nvPr>
        </p:nvSpPr>
        <p:spPr>
          <a:xfrm>
            <a:off x="457199" y="464527"/>
            <a:ext cx="8143462" cy="1410656"/>
          </a:xfrm>
        </p:spPr>
        <p:txBody>
          <a:bodyPr spcFirstLastPara="1" wrap="square" lIns="68580" tIns="34290" rIns="68580" bIns="34290" anchor="t" anchorCtr="0">
            <a:normAutofit/>
          </a:bodyPr>
          <a:lstStyle/>
          <a:p>
            <a:pPr fontAlgn="t"/>
            <a:r>
              <a:rPr lang="en-US" b="1" dirty="0">
                <a:solidFill>
                  <a:schemeClr val="tx1"/>
                </a:solidFill>
              </a:rPr>
              <a:t>9 labs (70%):                                         </a:t>
            </a:r>
            <a:r>
              <a:rPr lang="en-US" dirty="0">
                <a:solidFill>
                  <a:schemeClr val="tx1"/>
                </a:solidFill>
              </a:rPr>
              <a:t>700 points (70%)</a:t>
            </a:r>
          </a:p>
          <a:p>
            <a:pPr fontAlgn="t"/>
            <a:r>
              <a:rPr lang="en-US" b="1" dirty="0">
                <a:solidFill>
                  <a:schemeClr val="tx1"/>
                </a:solidFill>
              </a:rPr>
              <a:t>Midterm exam (15%):                  </a:t>
            </a:r>
            <a:r>
              <a:rPr lang="en-US" dirty="0">
                <a:solidFill>
                  <a:schemeClr val="tx1"/>
                </a:solidFill>
              </a:rPr>
              <a:t>         150 points (15%)</a:t>
            </a:r>
          </a:p>
          <a:p>
            <a:pPr fontAlgn="t"/>
            <a:r>
              <a:rPr lang="en-US" b="1" dirty="0">
                <a:solidFill>
                  <a:schemeClr val="tx1"/>
                </a:solidFill>
              </a:rPr>
              <a:t>Final Project (15%)  </a:t>
            </a:r>
            <a:r>
              <a:rPr lang="en-US" dirty="0">
                <a:solidFill>
                  <a:schemeClr val="tx1"/>
                </a:solidFill>
              </a:rPr>
              <a:t>                             150 points (15%)</a:t>
            </a:r>
          </a:p>
          <a:p>
            <a:pPr marL="0" indent="0" fontAlgn="t">
              <a:buNone/>
            </a:pPr>
            <a:r>
              <a:rPr lang="en-US" dirty="0">
                <a:solidFill>
                  <a:schemeClr val="tx1"/>
                </a:solidFill>
              </a:rPr>
              <a:t>                                                                  1000 points total (100%)</a:t>
            </a:r>
          </a:p>
          <a:p>
            <a:endParaRPr lang="en-US" dirty="0"/>
          </a:p>
        </p:txBody>
      </p:sp>
      <p:sp>
        <p:nvSpPr>
          <p:cNvPr id="5" name="Slide Number Placeholder 4">
            <a:extLst>
              <a:ext uri="{FF2B5EF4-FFF2-40B4-BE49-F238E27FC236}">
                <a16:creationId xmlns:a16="http://schemas.microsoft.com/office/drawing/2014/main" id="{9F0429DD-7D37-DCCB-5715-36B8F6F2531E}"/>
              </a:ext>
            </a:extLst>
          </p:cNvPr>
          <p:cNvSpPr>
            <a:spLocks noGrp="1"/>
          </p:cNvSpPr>
          <p:nvPr>
            <p:ph type="sldNum" sz="quarter" idx="4"/>
          </p:nvPr>
        </p:nvSpPr>
        <p:spPr/>
        <p:txBody>
          <a:bodyPr/>
          <a:lstStyle/>
          <a:p>
            <a:fld id="{9257DAD1-48AB-8A4C-A054-135C0212BAAD}"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4916382" y="1766017"/>
            <a:ext cx="3302832" cy="3286038"/>
          </a:xfrm>
          <a:prstGeom prst="rect">
            <a:avLst/>
          </a:prstGeom>
        </p:spPr>
      </p:pic>
    </p:spTree>
    <p:extLst>
      <p:ext uri="{BB962C8B-B14F-4D97-AF65-F5344CB8AC3E}">
        <p14:creationId xmlns:p14="http://schemas.microsoft.com/office/powerpoint/2010/main" val="404431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6771" y="-142063"/>
            <a:ext cx="2104316" cy="2501260"/>
          </a:xfrm>
          <a:custGeom>
            <a:avLst/>
            <a:gdLst/>
            <a:ahLst/>
            <a:cxnLst/>
            <a:rect l="l" t="t" r="r" b="b"/>
            <a:pathLst>
              <a:path w="2992805" h="3557348">
                <a:moveTo>
                  <a:pt x="0" y="0"/>
                </a:moveTo>
                <a:lnTo>
                  <a:pt x="2992805" y="0"/>
                </a:lnTo>
                <a:lnTo>
                  <a:pt x="2992805" y="3557347"/>
                </a:lnTo>
                <a:lnTo>
                  <a:pt x="0" y="3557347"/>
                </a:lnTo>
                <a:lnTo>
                  <a:pt x="0" y="0"/>
                </a:lnTo>
                <a:close/>
              </a:path>
            </a:pathLst>
          </a:custGeom>
          <a:blipFill>
            <a:blip r:embed="rId2"/>
            <a:stretch>
              <a:fillRect l="-31" t="-802" b="-802"/>
            </a:stretch>
          </a:blipFill>
        </p:spPr>
        <p:txBody>
          <a:bodyPr/>
          <a:lstStyle/>
          <a:p>
            <a:endParaRPr lang="en-US" sz="984"/>
          </a:p>
        </p:txBody>
      </p:sp>
      <p:grpSp>
        <p:nvGrpSpPr>
          <p:cNvPr id="3" name="Group 3"/>
          <p:cNvGrpSpPr/>
          <p:nvPr/>
        </p:nvGrpSpPr>
        <p:grpSpPr>
          <a:xfrm>
            <a:off x="1263551" y="2469732"/>
            <a:ext cx="6616898" cy="356618"/>
            <a:chOff x="0" y="0"/>
            <a:chExt cx="4445733" cy="239603"/>
          </a:xfrm>
        </p:grpSpPr>
        <p:sp>
          <p:nvSpPr>
            <p:cNvPr id="4" name="Freeform 4"/>
            <p:cNvSpPr/>
            <p:nvPr/>
          </p:nvSpPr>
          <p:spPr>
            <a:xfrm>
              <a:off x="0" y="0"/>
              <a:ext cx="4445733" cy="239603"/>
            </a:xfrm>
            <a:custGeom>
              <a:avLst/>
              <a:gdLst/>
              <a:ahLst/>
              <a:cxnLst/>
              <a:rect l="l" t="t" r="r" b="b"/>
              <a:pathLst>
                <a:path w="4445733" h="239603">
                  <a:moveTo>
                    <a:pt x="0" y="0"/>
                  </a:moveTo>
                  <a:lnTo>
                    <a:pt x="4445733" y="0"/>
                  </a:lnTo>
                  <a:lnTo>
                    <a:pt x="4445733" y="239603"/>
                  </a:lnTo>
                  <a:lnTo>
                    <a:pt x="0" y="239603"/>
                  </a:lnTo>
                  <a:close/>
                </a:path>
              </a:pathLst>
            </a:custGeom>
            <a:solidFill>
              <a:srgbClr val="FF914D"/>
            </a:solidFill>
          </p:spPr>
          <p:txBody>
            <a:bodyPr/>
            <a:lstStyle/>
            <a:p>
              <a:endParaRPr lang="en-US" sz="984"/>
            </a:p>
          </p:txBody>
        </p:sp>
      </p:grpSp>
      <p:grpSp>
        <p:nvGrpSpPr>
          <p:cNvPr id="5" name="Group 5"/>
          <p:cNvGrpSpPr/>
          <p:nvPr/>
        </p:nvGrpSpPr>
        <p:grpSpPr>
          <a:xfrm>
            <a:off x="1263551" y="2806921"/>
            <a:ext cx="6616898" cy="1528183"/>
            <a:chOff x="0" y="0"/>
            <a:chExt cx="4445906" cy="1026789"/>
          </a:xfrm>
        </p:grpSpPr>
        <p:sp>
          <p:nvSpPr>
            <p:cNvPr id="6" name="Freeform 6"/>
            <p:cNvSpPr/>
            <p:nvPr/>
          </p:nvSpPr>
          <p:spPr>
            <a:xfrm>
              <a:off x="0" y="0"/>
              <a:ext cx="4445905" cy="1026789"/>
            </a:xfrm>
            <a:custGeom>
              <a:avLst/>
              <a:gdLst/>
              <a:ahLst/>
              <a:cxnLst/>
              <a:rect l="l" t="t" r="r" b="b"/>
              <a:pathLst>
                <a:path w="4445905" h="1026789">
                  <a:moveTo>
                    <a:pt x="0" y="0"/>
                  </a:moveTo>
                  <a:lnTo>
                    <a:pt x="4445905" y="0"/>
                  </a:lnTo>
                  <a:lnTo>
                    <a:pt x="4445905" y="1026789"/>
                  </a:lnTo>
                  <a:lnTo>
                    <a:pt x="0" y="1026789"/>
                  </a:lnTo>
                  <a:close/>
                </a:path>
              </a:pathLst>
            </a:custGeom>
            <a:solidFill>
              <a:srgbClr val="4CBED0"/>
            </a:solidFill>
          </p:spPr>
          <p:txBody>
            <a:bodyPr/>
            <a:lstStyle/>
            <a:p>
              <a:endParaRPr lang="en-US" sz="984"/>
            </a:p>
          </p:txBody>
        </p:sp>
      </p:grpSp>
      <p:grpSp>
        <p:nvGrpSpPr>
          <p:cNvPr id="7" name="Group 7"/>
          <p:cNvGrpSpPr/>
          <p:nvPr/>
        </p:nvGrpSpPr>
        <p:grpSpPr>
          <a:xfrm>
            <a:off x="1263551" y="3130258"/>
            <a:ext cx="6616898" cy="578813"/>
            <a:chOff x="0" y="0"/>
            <a:chExt cx="4476618" cy="391592"/>
          </a:xfrm>
        </p:grpSpPr>
        <p:sp>
          <p:nvSpPr>
            <p:cNvPr id="8" name="Freeform 8"/>
            <p:cNvSpPr/>
            <p:nvPr/>
          </p:nvSpPr>
          <p:spPr>
            <a:xfrm>
              <a:off x="0" y="0"/>
              <a:ext cx="4476618" cy="391592"/>
            </a:xfrm>
            <a:custGeom>
              <a:avLst/>
              <a:gdLst/>
              <a:ahLst/>
              <a:cxnLst/>
              <a:rect l="l" t="t" r="r" b="b"/>
              <a:pathLst>
                <a:path w="4476618" h="391592">
                  <a:moveTo>
                    <a:pt x="0" y="0"/>
                  </a:moveTo>
                  <a:lnTo>
                    <a:pt x="4476618" y="0"/>
                  </a:lnTo>
                  <a:lnTo>
                    <a:pt x="4476618" y="391592"/>
                  </a:lnTo>
                  <a:lnTo>
                    <a:pt x="0" y="391592"/>
                  </a:lnTo>
                  <a:close/>
                </a:path>
              </a:pathLst>
            </a:custGeom>
            <a:solidFill>
              <a:srgbClr val="FF914D"/>
            </a:solidFill>
          </p:spPr>
          <p:txBody>
            <a:bodyPr/>
            <a:lstStyle/>
            <a:p>
              <a:endParaRPr lang="en-US" sz="984"/>
            </a:p>
          </p:txBody>
        </p:sp>
      </p:grpSp>
      <p:sp>
        <p:nvSpPr>
          <p:cNvPr id="9" name="TextBox 9"/>
          <p:cNvSpPr txBox="1"/>
          <p:nvPr/>
        </p:nvSpPr>
        <p:spPr>
          <a:xfrm>
            <a:off x="3321087" y="1048141"/>
            <a:ext cx="4500573" cy="1199496"/>
          </a:xfrm>
          <a:prstGeom prst="rect">
            <a:avLst/>
          </a:prstGeom>
        </p:spPr>
        <p:txBody>
          <a:bodyPr lIns="0" tIns="0" rIns="0" bIns="0" rtlCol="0" anchor="t">
            <a:spAutoFit/>
          </a:bodyPr>
          <a:lstStyle/>
          <a:p>
            <a:pPr>
              <a:lnSpc>
                <a:spcPts val="1908"/>
              </a:lnSpc>
            </a:pPr>
            <a:r>
              <a:rPr lang="en-US" sz="1272" spc="38" dirty="0">
                <a:latin typeface="Open Sans"/>
                <a:ea typeface="Open Sans"/>
                <a:cs typeface="Open Sans"/>
                <a:sym typeface="Open Sans"/>
              </a:rPr>
              <a:t>Need help with GIS? Can't make it to visit your professor or TA for office hours? Stop by our GIS Help Desk in the Jefferson Tower (6th floor), or in Jefferson 220A (2nd floor Jefferson building, </a:t>
            </a:r>
            <a:r>
              <a:rPr lang="en-US" sz="1272" spc="38" dirty="0" err="1">
                <a:latin typeface="Open Sans"/>
                <a:ea typeface="Open Sans"/>
                <a:cs typeface="Open Sans"/>
                <a:sym typeface="Open Sans"/>
              </a:rPr>
              <a:t>Geog</a:t>
            </a:r>
            <a:r>
              <a:rPr lang="en-US" sz="1272" spc="38" dirty="0">
                <a:latin typeface="Open Sans"/>
                <a:ea typeface="Open Sans"/>
                <a:cs typeface="Open Sans"/>
                <a:sym typeface="Open Sans"/>
              </a:rPr>
              <a:t> Main office) on Wednesdays, and visit one of our Help Desk Assistants! </a:t>
            </a:r>
          </a:p>
        </p:txBody>
      </p:sp>
      <p:sp>
        <p:nvSpPr>
          <p:cNvPr id="10" name="TextBox 10"/>
          <p:cNvSpPr txBox="1"/>
          <p:nvPr/>
        </p:nvSpPr>
        <p:spPr>
          <a:xfrm>
            <a:off x="3321087" y="686326"/>
            <a:ext cx="3249659" cy="268856"/>
          </a:xfrm>
          <a:prstGeom prst="rect">
            <a:avLst/>
          </a:prstGeom>
        </p:spPr>
        <p:txBody>
          <a:bodyPr lIns="0" tIns="0" rIns="0" bIns="0" rtlCol="0" anchor="t">
            <a:spAutoFit/>
          </a:bodyPr>
          <a:lstStyle/>
          <a:p>
            <a:pPr>
              <a:lnSpc>
                <a:spcPts val="2284"/>
              </a:lnSpc>
            </a:pPr>
            <a:r>
              <a:rPr lang="en-US" sz="1631">
                <a:latin typeface="Sanchez"/>
                <a:ea typeface="Sanchez"/>
                <a:cs typeface="Sanchez"/>
                <a:sym typeface="Sanchez"/>
              </a:rPr>
              <a:t>NEW SPRING 2025 HOURS:</a:t>
            </a:r>
          </a:p>
        </p:txBody>
      </p:sp>
      <p:sp>
        <p:nvSpPr>
          <p:cNvPr id="11" name="TextBox 11"/>
          <p:cNvSpPr txBox="1"/>
          <p:nvPr/>
        </p:nvSpPr>
        <p:spPr>
          <a:xfrm>
            <a:off x="3321087" y="222781"/>
            <a:ext cx="3355021" cy="410369"/>
          </a:xfrm>
          <a:prstGeom prst="rect">
            <a:avLst/>
          </a:prstGeom>
        </p:spPr>
        <p:txBody>
          <a:bodyPr lIns="0" tIns="0" rIns="0" bIns="0" rtlCol="0" anchor="t">
            <a:spAutoFit/>
          </a:bodyPr>
          <a:lstStyle/>
          <a:p>
            <a:pPr>
              <a:lnSpc>
                <a:spcPts val="3222"/>
              </a:lnSpc>
            </a:pPr>
            <a:r>
              <a:rPr lang="en-US" sz="3040">
                <a:solidFill>
                  <a:srgbClr val="4CBED0"/>
                </a:solidFill>
                <a:latin typeface="Sanchez"/>
                <a:ea typeface="Sanchez"/>
                <a:cs typeface="Sanchez"/>
                <a:sym typeface="Sanchez"/>
              </a:rPr>
              <a:t>GIS HELP DESK</a:t>
            </a:r>
          </a:p>
        </p:txBody>
      </p:sp>
      <p:sp>
        <p:nvSpPr>
          <p:cNvPr id="12" name="TextBox 12"/>
          <p:cNvSpPr txBox="1"/>
          <p:nvPr/>
        </p:nvSpPr>
        <p:spPr>
          <a:xfrm>
            <a:off x="1263551" y="4500564"/>
            <a:ext cx="6616898" cy="552395"/>
          </a:xfrm>
          <a:prstGeom prst="rect">
            <a:avLst/>
          </a:prstGeom>
        </p:spPr>
        <p:txBody>
          <a:bodyPr lIns="0" tIns="0" rIns="0" bIns="0" rtlCol="0" anchor="t">
            <a:spAutoFit/>
          </a:bodyPr>
          <a:lstStyle/>
          <a:p>
            <a:pPr algn="ctr">
              <a:lnSpc>
                <a:spcPts val="1061"/>
              </a:lnSpc>
            </a:pPr>
            <a:r>
              <a:rPr lang="en-US" sz="707" spc="21">
                <a:latin typeface="Open Sans"/>
                <a:ea typeface="Open Sans"/>
                <a:cs typeface="Open Sans"/>
                <a:sym typeface="Open Sans"/>
              </a:rPr>
              <a:t>GIS Help Desk hours follow a University schedule. If the University is closed from remote/online operations for any reason, the GIS Help Desk may also be unavailable.  GIS Help Desk Assistants operate on a first-come, first-serve drop-in basis. Contact Marjorie Miller (marmiller@clarku.edu) with any questions, or call the Geography Main Office at 508-793-7336 for more information. The GIS Help Desk is sponsored by the Graduate School of Geography at Clark University.</a:t>
            </a:r>
          </a:p>
        </p:txBody>
      </p:sp>
      <p:grpSp>
        <p:nvGrpSpPr>
          <p:cNvPr id="13" name="Group 13"/>
          <p:cNvGrpSpPr/>
          <p:nvPr/>
        </p:nvGrpSpPr>
        <p:grpSpPr>
          <a:xfrm>
            <a:off x="1263551" y="4078260"/>
            <a:ext cx="6616898" cy="324787"/>
            <a:chOff x="0" y="0"/>
            <a:chExt cx="4445733" cy="218217"/>
          </a:xfrm>
        </p:grpSpPr>
        <p:sp>
          <p:nvSpPr>
            <p:cNvPr id="14" name="Freeform 14"/>
            <p:cNvSpPr/>
            <p:nvPr/>
          </p:nvSpPr>
          <p:spPr>
            <a:xfrm>
              <a:off x="0" y="0"/>
              <a:ext cx="4445733" cy="218217"/>
            </a:xfrm>
            <a:custGeom>
              <a:avLst/>
              <a:gdLst/>
              <a:ahLst/>
              <a:cxnLst/>
              <a:rect l="l" t="t" r="r" b="b"/>
              <a:pathLst>
                <a:path w="4445733" h="218217">
                  <a:moveTo>
                    <a:pt x="0" y="0"/>
                  </a:moveTo>
                  <a:lnTo>
                    <a:pt x="4445733" y="0"/>
                  </a:lnTo>
                  <a:lnTo>
                    <a:pt x="4445733" y="218217"/>
                  </a:lnTo>
                  <a:lnTo>
                    <a:pt x="0" y="218217"/>
                  </a:lnTo>
                  <a:close/>
                </a:path>
              </a:pathLst>
            </a:custGeom>
            <a:solidFill>
              <a:srgbClr val="FF914D"/>
            </a:solidFill>
          </p:spPr>
          <p:txBody>
            <a:bodyPr/>
            <a:lstStyle/>
            <a:p>
              <a:endParaRPr lang="en-US" sz="984"/>
            </a:p>
          </p:txBody>
        </p:sp>
      </p:grpSp>
      <p:sp>
        <p:nvSpPr>
          <p:cNvPr id="15" name="TextBox 15"/>
          <p:cNvSpPr txBox="1"/>
          <p:nvPr/>
        </p:nvSpPr>
        <p:spPr>
          <a:xfrm>
            <a:off x="1263551" y="2424803"/>
            <a:ext cx="3189364" cy="1931170"/>
          </a:xfrm>
          <a:prstGeom prst="rect">
            <a:avLst/>
          </a:prstGeom>
        </p:spPr>
        <p:txBody>
          <a:bodyPr lIns="0" tIns="0" rIns="0" bIns="0" rtlCol="0" anchor="t">
            <a:spAutoFit/>
          </a:bodyPr>
          <a:lstStyle/>
          <a:p>
            <a:pPr>
              <a:lnSpc>
                <a:spcPts val="2568"/>
              </a:lnSpc>
            </a:pPr>
            <a:r>
              <a:rPr lang="en-US" sz="1796">
                <a:latin typeface="Sanchez"/>
                <a:ea typeface="Sanchez"/>
                <a:cs typeface="Sanchez"/>
                <a:sym typeface="Sanchez"/>
              </a:rPr>
              <a:t>MONDAYS</a:t>
            </a:r>
          </a:p>
          <a:p>
            <a:pPr>
              <a:lnSpc>
                <a:spcPts val="2784"/>
              </a:lnSpc>
            </a:pPr>
            <a:r>
              <a:rPr lang="en-US" sz="1796" spc="-52">
                <a:latin typeface="Sanchez"/>
                <a:ea typeface="Sanchez"/>
                <a:cs typeface="Sanchez"/>
                <a:sym typeface="Sanchez"/>
              </a:rPr>
              <a:t>TUESDAYS</a:t>
            </a:r>
          </a:p>
          <a:p>
            <a:pPr>
              <a:lnSpc>
                <a:spcPts val="828"/>
              </a:lnSpc>
            </a:pPr>
            <a:endParaRPr lang="en-US" sz="1796" spc="-52">
              <a:latin typeface="Sanchez"/>
              <a:ea typeface="Sanchez"/>
              <a:cs typeface="Sanchez"/>
              <a:sym typeface="Sanchez"/>
            </a:endParaRPr>
          </a:p>
          <a:p>
            <a:pPr>
              <a:lnSpc>
                <a:spcPts val="828"/>
              </a:lnSpc>
            </a:pPr>
            <a:endParaRPr lang="en-US" sz="1796" spc="-52">
              <a:latin typeface="Sanchez"/>
              <a:ea typeface="Sanchez"/>
              <a:cs typeface="Sanchez"/>
              <a:sym typeface="Sanchez"/>
            </a:endParaRPr>
          </a:p>
          <a:p>
            <a:pPr>
              <a:lnSpc>
                <a:spcPts val="898"/>
              </a:lnSpc>
            </a:pPr>
            <a:r>
              <a:rPr lang="en-US" sz="1796">
                <a:latin typeface="Sanchez"/>
                <a:ea typeface="Sanchez"/>
                <a:cs typeface="Sanchez"/>
                <a:sym typeface="Sanchez"/>
              </a:rPr>
              <a:t>WEDNESDAYS @ JF220A </a:t>
            </a:r>
          </a:p>
          <a:p>
            <a:pPr>
              <a:lnSpc>
                <a:spcPts val="898"/>
              </a:lnSpc>
            </a:pPr>
            <a:endParaRPr lang="en-US" sz="1796">
              <a:latin typeface="Sanchez"/>
              <a:ea typeface="Sanchez"/>
              <a:cs typeface="Sanchez"/>
              <a:sym typeface="Sanchez"/>
            </a:endParaRPr>
          </a:p>
          <a:p>
            <a:pPr>
              <a:lnSpc>
                <a:spcPts val="898"/>
              </a:lnSpc>
            </a:pPr>
            <a:endParaRPr lang="en-US" sz="1796">
              <a:latin typeface="Sanchez"/>
              <a:ea typeface="Sanchez"/>
              <a:cs typeface="Sanchez"/>
              <a:sym typeface="Sanchez"/>
            </a:endParaRPr>
          </a:p>
          <a:p>
            <a:pPr>
              <a:lnSpc>
                <a:spcPts val="828"/>
              </a:lnSpc>
            </a:pPr>
            <a:endParaRPr lang="en-US" sz="1796">
              <a:latin typeface="Sanchez"/>
              <a:ea typeface="Sanchez"/>
              <a:cs typeface="Sanchez"/>
              <a:sym typeface="Sanchez"/>
            </a:endParaRPr>
          </a:p>
          <a:p>
            <a:pPr>
              <a:lnSpc>
                <a:spcPts val="1616"/>
              </a:lnSpc>
            </a:pPr>
            <a:r>
              <a:rPr lang="en-US" sz="1796">
                <a:latin typeface="Sanchez"/>
                <a:ea typeface="Sanchez"/>
                <a:cs typeface="Sanchez"/>
                <a:sym typeface="Sanchez"/>
              </a:rPr>
              <a:t>THURSDAYS</a:t>
            </a:r>
          </a:p>
          <a:p>
            <a:pPr>
              <a:lnSpc>
                <a:spcPts val="1490"/>
              </a:lnSpc>
            </a:pPr>
            <a:endParaRPr lang="en-US" sz="1796">
              <a:latin typeface="Sanchez"/>
              <a:ea typeface="Sanchez"/>
              <a:cs typeface="Sanchez"/>
              <a:sym typeface="Sanchez"/>
            </a:endParaRPr>
          </a:p>
          <a:p>
            <a:pPr>
              <a:lnSpc>
                <a:spcPts val="1401"/>
              </a:lnSpc>
            </a:pPr>
            <a:r>
              <a:rPr lang="en-US" sz="1796">
                <a:latin typeface="Sanchez"/>
                <a:ea typeface="Sanchez"/>
                <a:cs typeface="Sanchez"/>
                <a:sym typeface="Sanchez"/>
              </a:rPr>
              <a:t>FRIDAYS</a:t>
            </a:r>
          </a:p>
        </p:txBody>
      </p:sp>
      <p:sp>
        <p:nvSpPr>
          <p:cNvPr id="16" name="TextBox 16"/>
          <p:cNvSpPr txBox="1"/>
          <p:nvPr/>
        </p:nvSpPr>
        <p:spPr>
          <a:xfrm>
            <a:off x="4578595" y="2505985"/>
            <a:ext cx="2783769" cy="1900713"/>
          </a:xfrm>
          <a:prstGeom prst="rect">
            <a:avLst/>
          </a:prstGeom>
        </p:spPr>
        <p:txBody>
          <a:bodyPr lIns="0" tIns="0" rIns="0" bIns="0" rtlCol="0" anchor="t">
            <a:spAutoFit/>
          </a:bodyPr>
          <a:lstStyle/>
          <a:p>
            <a:pPr algn="just">
              <a:lnSpc>
                <a:spcPts val="2469"/>
              </a:lnSpc>
            </a:pPr>
            <a:r>
              <a:rPr lang="en-US" sz="1960">
                <a:latin typeface="Sanchez"/>
                <a:ea typeface="Sanchez"/>
                <a:cs typeface="Sanchez"/>
                <a:sym typeface="Sanchez"/>
              </a:rPr>
              <a:t>SASHA 9 AM - 11 AM</a:t>
            </a:r>
          </a:p>
          <a:p>
            <a:pPr algn="just">
              <a:lnSpc>
                <a:spcPts val="2469"/>
              </a:lnSpc>
            </a:pPr>
            <a:r>
              <a:rPr lang="en-US" sz="1960">
                <a:latin typeface="Sanchez"/>
                <a:ea typeface="Sanchez"/>
                <a:cs typeface="Sanchez"/>
                <a:sym typeface="Sanchez"/>
              </a:rPr>
              <a:t>SASHA 9 AM - 12 PM</a:t>
            </a:r>
          </a:p>
          <a:p>
            <a:pPr algn="just">
              <a:lnSpc>
                <a:spcPts val="2469"/>
              </a:lnSpc>
            </a:pPr>
            <a:r>
              <a:rPr lang="en-US" sz="1960">
                <a:latin typeface="Sanchez"/>
                <a:ea typeface="Sanchez"/>
                <a:cs typeface="Sanchez"/>
                <a:sym typeface="Sanchez"/>
              </a:rPr>
              <a:t>SASHA 9 AM - 12 PM </a:t>
            </a:r>
          </a:p>
          <a:p>
            <a:pPr algn="just">
              <a:lnSpc>
                <a:spcPts val="2469"/>
              </a:lnSpc>
            </a:pPr>
            <a:r>
              <a:rPr lang="en-US" sz="1960">
                <a:latin typeface="Sanchez"/>
                <a:ea typeface="Sanchez"/>
                <a:cs typeface="Sanchez"/>
                <a:sym typeface="Sanchez"/>
              </a:rPr>
              <a:t>WYNNIE 2 PM - 5 PM</a:t>
            </a:r>
          </a:p>
          <a:p>
            <a:pPr algn="just">
              <a:lnSpc>
                <a:spcPts val="2469"/>
              </a:lnSpc>
            </a:pPr>
            <a:r>
              <a:rPr lang="en-US" sz="1960">
                <a:latin typeface="Sanchez"/>
                <a:ea typeface="Sanchez"/>
                <a:cs typeface="Sanchez"/>
                <a:sym typeface="Sanchez"/>
              </a:rPr>
              <a:t>WYNNIE 2 PM - 5 PM</a:t>
            </a:r>
          </a:p>
          <a:p>
            <a:pPr algn="just">
              <a:lnSpc>
                <a:spcPts val="2469"/>
              </a:lnSpc>
            </a:pPr>
            <a:r>
              <a:rPr lang="en-US" sz="1960">
                <a:latin typeface="Sanchez"/>
                <a:ea typeface="Sanchez"/>
                <a:cs typeface="Sanchez"/>
                <a:sym typeface="Sanchez"/>
              </a:rPr>
              <a:t>WYNNIE 3 PM - 5 PM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rot="5400000">
            <a:off x="-2308365" y="2442567"/>
            <a:ext cx="5001815" cy="400051"/>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3" name="Text Box 3"/>
          <p:cNvSpPr txBox="1">
            <a:spLocks noChangeArrowheads="1"/>
          </p:cNvSpPr>
          <p:nvPr/>
        </p:nvSpPr>
        <p:spPr bwMode="auto">
          <a:xfrm>
            <a:off x="463153" y="578644"/>
            <a:ext cx="5138615" cy="75009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6000" spc="450" dirty="0">
                <a:solidFill>
                  <a:srgbClr val="808080"/>
                </a:solidFill>
                <a:latin typeface="Bebas Neue" panose="020B0606020202050201" pitchFamily="34" charset="0"/>
              </a:rPr>
              <a:t>GIS Help Desk</a:t>
            </a:r>
            <a:endParaRPr lang="en-US" altLang="en-US" sz="1350" spc="450" dirty="0">
              <a:solidFill>
                <a:schemeClr val="tx1"/>
              </a:solidFill>
              <a:latin typeface="Arial" panose="020B0604020202020204" pitchFamily="34" charset="0"/>
            </a:endParaRPr>
          </a:p>
        </p:txBody>
      </p:sp>
      <p:sp>
        <p:nvSpPr>
          <p:cNvPr id="4" name="Rectangle 4"/>
          <p:cNvSpPr>
            <a:spLocks noChangeArrowheads="1"/>
          </p:cNvSpPr>
          <p:nvPr/>
        </p:nvSpPr>
        <p:spPr bwMode="auto">
          <a:xfrm>
            <a:off x="1" y="141685"/>
            <a:ext cx="9143999" cy="400050"/>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5" name="Rectangle 5"/>
          <p:cNvSpPr>
            <a:spLocks noChangeArrowheads="1"/>
          </p:cNvSpPr>
          <p:nvPr/>
        </p:nvSpPr>
        <p:spPr bwMode="auto">
          <a:xfrm>
            <a:off x="0" y="-1190"/>
            <a:ext cx="9144000" cy="61881"/>
          </a:xfrm>
          <a:prstGeom prst="rect">
            <a:avLst/>
          </a:prstGeom>
          <a:solidFill>
            <a:schemeClr val="accent5">
              <a:lumMod val="60000"/>
              <a:lumOff val="40000"/>
            </a:schemeClr>
          </a:solidFill>
          <a:ln>
            <a:solidFill>
              <a:schemeClr val="accent1"/>
            </a:solidFill>
          </a:ln>
          <a:effectLst/>
        </p:spPr>
        <p:txBody>
          <a:bodyPr vert="horz" wrap="square" lIns="27432" tIns="27432" rIns="27432" bIns="27432" numCol="1" anchor="t" anchorCtr="0" compatLnSpc="1">
            <a:prstTxWarp prst="textNoShape">
              <a:avLst/>
            </a:prstTxWarp>
          </a:bodyPr>
          <a:lstStyle/>
          <a:p>
            <a:endParaRPr lang="en-US" sz="1050"/>
          </a:p>
        </p:txBody>
      </p:sp>
      <p:sp>
        <p:nvSpPr>
          <p:cNvPr id="6" name="Text Box 6"/>
          <p:cNvSpPr txBox="1">
            <a:spLocks noChangeArrowheads="1"/>
          </p:cNvSpPr>
          <p:nvPr/>
        </p:nvSpPr>
        <p:spPr bwMode="auto">
          <a:xfrm>
            <a:off x="391760" y="84034"/>
            <a:ext cx="8696598" cy="290007"/>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2700" dirty="0">
                <a:solidFill>
                  <a:srgbClr val="FFFFFF"/>
                </a:solidFill>
                <a:latin typeface="Bebas Neue" panose="020B0606020202050201" pitchFamily="34" charset="0"/>
              </a:rPr>
              <a:t>Spring 2025 hours</a:t>
            </a:r>
            <a:endParaRPr lang="en-US" altLang="en-US" sz="1350" dirty="0">
              <a:solidFill>
                <a:schemeClr val="tx1"/>
              </a:solidFill>
              <a:latin typeface="Arial" panose="020B0604020202020204" pitchFamily="34" charset="0"/>
            </a:endParaRPr>
          </a:p>
        </p:txBody>
      </p:sp>
      <p:sp>
        <p:nvSpPr>
          <p:cNvPr id="7" name="Rectangle 6"/>
          <p:cNvSpPr>
            <a:spLocks noChangeArrowheads="1"/>
          </p:cNvSpPr>
          <p:nvPr/>
        </p:nvSpPr>
        <p:spPr bwMode="auto">
          <a:xfrm>
            <a:off x="391760" y="3738595"/>
            <a:ext cx="8497280" cy="707504"/>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1200" dirty="0">
                <a:solidFill>
                  <a:srgbClr val="FFFFFF"/>
                </a:solidFill>
                <a:latin typeface="Gill Sans MT" panose="020B0502020104020203" pitchFamily="34" charset="0"/>
              </a:rPr>
              <a:t>Help Desk hours follow a University schedule. If the University is closed (or if the Geography office is closed), the GIS Help Desk will be unavailable. Hours may be limited or extended during midterms/final exams. Any changes will be announced or posted on the Clark University Geography Facebook page.  Appointments operate on a first-come, first-serve drop-in basis unless otherwise scheduled.</a:t>
            </a:r>
            <a:endParaRPr lang="en-US" altLang="en-US" sz="1800" dirty="0">
              <a:solidFill>
                <a:schemeClr val="tx1"/>
              </a:solidFill>
              <a:latin typeface="Arial" panose="020B0604020202020204" pitchFamily="34" charset="0"/>
            </a:endParaRPr>
          </a:p>
        </p:txBody>
      </p:sp>
      <p:sp>
        <p:nvSpPr>
          <p:cNvPr id="8" name="Text Box 11"/>
          <p:cNvSpPr txBox="1">
            <a:spLocks noChangeArrowheads="1"/>
          </p:cNvSpPr>
          <p:nvPr/>
        </p:nvSpPr>
        <p:spPr bwMode="auto">
          <a:xfrm>
            <a:off x="5378724" y="591723"/>
            <a:ext cx="3767320" cy="750094"/>
          </a:xfrm>
          <a:prstGeom prst="rect">
            <a:avLst/>
          </a:prstGeom>
          <a:noFill/>
          <a:ln>
            <a:noFill/>
          </a:ln>
          <a:effectLst/>
          <a:extLst>
            <a:ext uri="{909E8E84-426E-40DD-AFC4-6F175D3DCCD1}">
              <a14:hiddenFill xmlns:a14="http://schemas.microsoft.com/office/drawing/2010/main">
                <a:solidFill>
                  <a:srgbClr val="4F271C"/>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050" dirty="0">
                <a:solidFill>
                  <a:srgbClr val="595959"/>
                </a:solidFill>
                <a:latin typeface="Gill Sans MT" panose="020B0502020104020203" pitchFamily="34" charset="0"/>
              </a:rPr>
              <a:t>Please contact either of our GIS Help Desk Assistants during their specified hours for more information. </a:t>
            </a:r>
          </a:p>
        </p:txBody>
      </p:sp>
      <p:sp>
        <p:nvSpPr>
          <p:cNvPr id="9" name="Rectangle 4"/>
          <p:cNvSpPr>
            <a:spLocks noChangeArrowheads="1"/>
          </p:cNvSpPr>
          <p:nvPr/>
        </p:nvSpPr>
        <p:spPr bwMode="auto">
          <a:xfrm rot="21600000">
            <a:off x="711438" y="1472332"/>
            <a:ext cx="3901190" cy="428234"/>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1800" b="1" dirty="0">
                <a:solidFill>
                  <a:srgbClr val="FFFFFF"/>
                </a:solidFill>
                <a:latin typeface="Bebas Neue" panose="020B0606020202050201" pitchFamily="34" charset="0"/>
              </a:rPr>
              <a:t>SASHA GANNON| GEOG ’24 MS-GIS ‘25</a:t>
            </a:r>
            <a:endParaRPr lang="en-US" altLang="en-US" sz="1800" b="1" dirty="0">
              <a:solidFill>
                <a:schemeClr val="tx1"/>
              </a:solidFill>
              <a:latin typeface="Arial" panose="020B0604020202020204" pitchFamily="34" charset="0"/>
            </a:endParaRPr>
          </a:p>
        </p:txBody>
      </p:sp>
      <p:sp>
        <p:nvSpPr>
          <p:cNvPr id="10" name="Rectangle 5"/>
          <p:cNvSpPr>
            <a:spLocks noChangeArrowheads="1"/>
          </p:cNvSpPr>
          <p:nvPr/>
        </p:nvSpPr>
        <p:spPr bwMode="auto">
          <a:xfrm>
            <a:off x="1980354" y="1895646"/>
            <a:ext cx="2632274" cy="1361904"/>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algn="ctr" eaLnBrk="0" fontAlgn="base" hangingPunct="0">
              <a:lnSpc>
                <a:spcPct val="150000"/>
              </a:lnSpc>
              <a:spcBef>
                <a:spcPct val="0"/>
              </a:spcBef>
              <a:spcAft>
                <a:spcPct val="0"/>
              </a:spcAft>
            </a:pPr>
            <a:r>
              <a:rPr lang="en-US" altLang="en-US" sz="1650" b="1" dirty="0"/>
              <a:t>MONDAYS </a:t>
            </a:r>
            <a:r>
              <a:rPr lang="en-US" altLang="en-US" sz="1650" b="1" dirty="0">
                <a:solidFill>
                  <a:schemeClr val="bg1"/>
                </a:solidFill>
              </a:rPr>
              <a:t>9AM – 11AM</a:t>
            </a:r>
            <a:endParaRPr lang="en-US" altLang="en-US" sz="1650" b="1" dirty="0"/>
          </a:p>
          <a:p>
            <a:pPr algn="ctr" eaLnBrk="0" fontAlgn="base" hangingPunct="0">
              <a:lnSpc>
                <a:spcPct val="150000"/>
              </a:lnSpc>
              <a:spcBef>
                <a:spcPct val="0"/>
              </a:spcBef>
              <a:spcAft>
                <a:spcPct val="0"/>
              </a:spcAft>
            </a:pPr>
            <a:r>
              <a:rPr lang="en-US" altLang="en-US" sz="1650" b="1" dirty="0"/>
              <a:t>TUESDAYS</a:t>
            </a:r>
            <a:r>
              <a:rPr lang="en-US" altLang="en-US" sz="1650" dirty="0"/>
              <a:t> </a:t>
            </a:r>
            <a:r>
              <a:rPr lang="en-US" altLang="en-US" sz="1650" b="1" dirty="0">
                <a:solidFill>
                  <a:schemeClr val="bg1"/>
                </a:solidFill>
              </a:rPr>
              <a:t>9AM – 12PM </a:t>
            </a:r>
            <a:r>
              <a:rPr lang="en-US" altLang="en-US" sz="1650" b="1" dirty="0"/>
              <a:t>WEDNESDAYS* </a:t>
            </a:r>
            <a:r>
              <a:rPr lang="en-US" altLang="en-US" sz="1650" b="1" dirty="0">
                <a:solidFill>
                  <a:schemeClr val="bg1"/>
                </a:solidFill>
              </a:rPr>
              <a:t>9AM –12PM</a:t>
            </a:r>
          </a:p>
        </p:txBody>
      </p:sp>
      <p:sp>
        <p:nvSpPr>
          <p:cNvPr id="11" name="Rectangle 4"/>
          <p:cNvSpPr>
            <a:spLocks noChangeArrowheads="1"/>
          </p:cNvSpPr>
          <p:nvPr/>
        </p:nvSpPr>
        <p:spPr bwMode="auto">
          <a:xfrm>
            <a:off x="5035775" y="1472331"/>
            <a:ext cx="3930179" cy="428236"/>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800" b="1" dirty="0">
                <a:solidFill>
                  <a:srgbClr val="FFFFFF"/>
                </a:solidFill>
                <a:latin typeface="Bebas Neue" panose="020B0606020202050201" pitchFamily="34" charset="0"/>
              </a:rPr>
              <a:t>WYNNIE GROSS| GEOG ’24 MS-GIS ‘25</a:t>
            </a:r>
          </a:p>
          <a:p>
            <a:pPr lvl="0" algn="ctr" eaLnBrk="0" fontAlgn="base" hangingPunct="0">
              <a:spcBef>
                <a:spcPct val="0"/>
              </a:spcBef>
              <a:spcAft>
                <a:spcPct val="0"/>
              </a:spcAft>
            </a:pPr>
            <a:r>
              <a:rPr lang="en-US" altLang="en-US" sz="1800" dirty="0">
                <a:solidFill>
                  <a:srgbClr val="FFFFFF"/>
                </a:solidFill>
                <a:latin typeface="Bebas Neue" panose="020B0606020202050201" pitchFamily="34" charset="0"/>
              </a:rPr>
              <a:t> </a:t>
            </a:r>
            <a:endParaRPr lang="en-US" altLang="en-US" sz="1800" dirty="0">
              <a:solidFill>
                <a:schemeClr val="tx1"/>
              </a:solidFill>
              <a:latin typeface="Arial" panose="020B0604020202020204" pitchFamily="34" charset="0"/>
            </a:endParaRPr>
          </a:p>
        </p:txBody>
      </p:sp>
      <p:sp>
        <p:nvSpPr>
          <p:cNvPr id="12" name="Rectangle 5"/>
          <p:cNvSpPr>
            <a:spLocks noChangeArrowheads="1"/>
          </p:cNvSpPr>
          <p:nvPr/>
        </p:nvSpPr>
        <p:spPr bwMode="auto">
          <a:xfrm>
            <a:off x="6132861" y="1842141"/>
            <a:ext cx="2833093" cy="1592685"/>
          </a:xfrm>
          <a:prstGeom prst="rect">
            <a:avLst/>
          </a:prstGeom>
          <a:solidFill>
            <a:schemeClr val="accent5">
              <a:lumMod val="60000"/>
              <a:lumOff val="40000"/>
            </a:schemeClr>
          </a:solidFill>
          <a:ln>
            <a:noFill/>
          </a:ln>
          <a:effectLst/>
        </p:spPr>
        <p:txBody>
          <a:bodyPr vert="horz" wrap="square" lIns="27432" tIns="27432" rIns="27432" bIns="27432" numCol="1" anchor="t" anchorCtr="0" compatLnSpc="1">
            <a:prstTxWarp prst="textNoShape">
              <a:avLst/>
            </a:prstTxWarp>
          </a:bodyPr>
          <a:lstStyle/>
          <a:p>
            <a:pPr lvl="0" algn="ctr" eaLnBrk="0" fontAlgn="base" hangingPunct="0">
              <a:spcBef>
                <a:spcPct val="0"/>
              </a:spcBef>
              <a:spcAft>
                <a:spcPct val="0"/>
              </a:spcAft>
            </a:pPr>
            <a:r>
              <a:rPr lang="en-US" altLang="en-US" sz="1650" b="1" dirty="0"/>
              <a:t>WEDNESDAYS* </a:t>
            </a:r>
          </a:p>
          <a:p>
            <a:pPr lvl="0" algn="ctr" eaLnBrk="0" fontAlgn="base" hangingPunct="0">
              <a:spcBef>
                <a:spcPct val="0"/>
              </a:spcBef>
              <a:spcAft>
                <a:spcPct val="0"/>
              </a:spcAft>
            </a:pPr>
            <a:r>
              <a:rPr lang="en-US" altLang="en-US" sz="1650" b="1" dirty="0">
                <a:solidFill>
                  <a:schemeClr val="bg1"/>
                </a:solidFill>
              </a:rPr>
              <a:t>3PM – 5PM</a:t>
            </a:r>
            <a:endParaRPr lang="en-US" altLang="en-US" sz="1650" b="1" dirty="0"/>
          </a:p>
          <a:p>
            <a:pPr lvl="0" algn="ctr" eaLnBrk="0" fontAlgn="base" hangingPunct="0">
              <a:spcBef>
                <a:spcPct val="0"/>
              </a:spcBef>
              <a:spcAft>
                <a:spcPct val="0"/>
              </a:spcAft>
            </a:pPr>
            <a:r>
              <a:rPr lang="en-US" altLang="en-US" sz="1650" b="1" dirty="0"/>
              <a:t>THURSDAYS</a:t>
            </a:r>
          </a:p>
          <a:p>
            <a:pPr lvl="0" algn="ctr" eaLnBrk="0" fontAlgn="base" hangingPunct="0">
              <a:spcBef>
                <a:spcPct val="0"/>
              </a:spcBef>
              <a:spcAft>
                <a:spcPct val="0"/>
              </a:spcAft>
            </a:pPr>
            <a:r>
              <a:rPr lang="en-US" altLang="en-US" sz="1650" b="1" dirty="0">
                <a:solidFill>
                  <a:schemeClr val="bg1"/>
                </a:solidFill>
              </a:rPr>
              <a:t>2PM – 5PM</a:t>
            </a:r>
          </a:p>
          <a:p>
            <a:pPr lvl="0" algn="ctr" eaLnBrk="0" fontAlgn="base" hangingPunct="0">
              <a:spcBef>
                <a:spcPct val="0"/>
              </a:spcBef>
              <a:spcAft>
                <a:spcPct val="0"/>
              </a:spcAft>
            </a:pPr>
            <a:r>
              <a:rPr lang="en-US" altLang="en-US" sz="1650" b="1" dirty="0"/>
              <a:t>FRIDAYS</a:t>
            </a:r>
          </a:p>
          <a:p>
            <a:pPr algn="ctr" eaLnBrk="0" fontAlgn="base" hangingPunct="0">
              <a:spcBef>
                <a:spcPct val="0"/>
              </a:spcBef>
              <a:spcAft>
                <a:spcPct val="0"/>
              </a:spcAft>
            </a:pPr>
            <a:r>
              <a:rPr lang="en-US" altLang="en-US" sz="1650" b="1" dirty="0">
                <a:solidFill>
                  <a:schemeClr val="bg1"/>
                </a:solidFill>
              </a:rPr>
              <a:t>3PM – 5PM</a:t>
            </a:r>
            <a:endParaRPr lang="en-US" altLang="en-US" sz="1650" b="1" dirty="0"/>
          </a:p>
          <a:p>
            <a:pPr lvl="0" algn="ctr" eaLnBrk="0" fontAlgn="base" hangingPunct="0">
              <a:spcBef>
                <a:spcPct val="0"/>
              </a:spcBef>
              <a:spcAft>
                <a:spcPct val="0"/>
              </a:spcAft>
            </a:pPr>
            <a:endParaRPr lang="en-US" altLang="en-US" sz="1650" b="1" dirty="0">
              <a:solidFill>
                <a:schemeClr val="bg1"/>
              </a:solidFill>
            </a:endParaRPr>
          </a:p>
        </p:txBody>
      </p:sp>
      <p:sp>
        <p:nvSpPr>
          <p:cNvPr id="13" name="Rectangle 4"/>
          <p:cNvSpPr>
            <a:spLocks noChangeArrowheads="1"/>
          </p:cNvSpPr>
          <p:nvPr/>
        </p:nvSpPr>
        <p:spPr bwMode="auto">
          <a:xfrm>
            <a:off x="-8292" y="4753126"/>
            <a:ext cx="9152292" cy="400050"/>
          </a:xfrm>
          <a:prstGeom prst="rect">
            <a:avLst/>
          </a:prstGeom>
          <a:solidFill>
            <a:schemeClr val="accent3"/>
          </a:solidFill>
          <a:ln>
            <a:noFill/>
          </a:ln>
          <a:effectLst/>
        </p:spPr>
        <p:txBody>
          <a:bodyPr vert="horz" wrap="square" lIns="27432" tIns="27432" rIns="27432" bIns="27432" numCol="1" anchor="t" anchorCtr="0" compatLnSpc="1">
            <a:prstTxWarp prst="textNoShape">
              <a:avLst/>
            </a:prstTxWarp>
          </a:bodyPr>
          <a:lstStyle/>
          <a:p>
            <a:endParaRPr lang="en-US" sz="1050"/>
          </a:p>
        </p:txBody>
      </p:sp>
      <p:sp>
        <p:nvSpPr>
          <p:cNvPr id="14" name="Text Box 6"/>
          <p:cNvSpPr txBox="1">
            <a:spLocks noChangeArrowheads="1"/>
          </p:cNvSpPr>
          <p:nvPr/>
        </p:nvSpPr>
        <p:spPr bwMode="auto">
          <a:xfrm>
            <a:off x="254961" y="4340758"/>
            <a:ext cx="8889040" cy="607669"/>
          </a:xfrm>
          <a:prstGeom prst="rect">
            <a:avLst/>
          </a:prstGeom>
          <a:solidFill>
            <a:schemeClr val="bg1">
              <a:lumMod val="65000"/>
            </a:schemeClr>
          </a:solidFill>
          <a:ln>
            <a:noFill/>
          </a:ln>
          <a:effectLst/>
        </p:spPr>
        <p:txBody>
          <a:bodyPr vert="horz" wrap="square" lIns="27432" tIns="27432" rIns="27432" bIns="27432" numCol="1" anchor="t" anchorCtr="0" compatLnSpc="1">
            <a:prstTxWarp prst="textNoShape">
              <a:avLst/>
            </a:prstTxWarp>
          </a:bodyPr>
          <a:lstStyle/>
          <a:p>
            <a:pPr algn="ctr" defTabSz="685800" eaLnBrk="0" fontAlgn="base" hangingPunct="0">
              <a:spcBef>
                <a:spcPct val="0"/>
              </a:spcBef>
              <a:spcAft>
                <a:spcPct val="0"/>
              </a:spcAft>
              <a:buClrTx/>
            </a:pPr>
            <a:r>
              <a:rPr lang="en-US" altLang="en-US" sz="2400" dirty="0">
                <a:solidFill>
                  <a:srgbClr val="FFFFFF"/>
                </a:solidFill>
                <a:latin typeface="Bebas Neue" panose="020B0606020202050201" pitchFamily="34" charset="0"/>
              </a:rPr>
              <a:t>508.793.7336 | Jefferson Tower, 6</a:t>
            </a:r>
            <a:r>
              <a:rPr lang="en-US" altLang="en-US" sz="2400" baseline="30000" dirty="0">
                <a:solidFill>
                  <a:srgbClr val="FFFFFF"/>
                </a:solidFill>
                <a:latin typeface="Bebas Neue" panose="020B0606020202050201" pitchFamily="34" charset="0"/>
              </a:rPr>
              <a:t>th</a:t>
            </a:r>
            <a:r>
              <a:rPr lang="en-US" altLang="en-US" sz="2400" dirty="0">
                <a:solidFill>
                  <a:srgbClr val="FFFFFF"/>
                </a:solidFill>
                <a:latin typeface="Bebas Neue" panose="020B0606020202050201" pitchFamily="34" charset="0"/>
              </a:rPr>
              <a:t> Floor; *Wednesdays are in Jefferson 220A, </a:t>
            </a:r>
            <a:r>
              <a:rPr lang="en-US" altLang="en-US" sz="2400" dirty="0" err="1">
                <a:solidFill>
                  <a:srgbClr val="FFFFFF"/>
                </a:solidFill>
                <a:latin typeface="Bebas Neue" panose="020B0606020202050201" pitchFamily="34" charset="0"/>
              </a:rPr>
              <a:t>Geog</a:t>
            </a:r>
            <a:r>
              <a:rPr lang="en-US" altLang="en-US" sz="2400" dirty="0">
                <a:solidFill>
                  <a:srgbClr val="FFFFFF"/>
                </a:solidFill>
                <a:latin typeface="Bebas Neue" panose="020B0606020202050201" pitchFamily="34" charset="0"/>
              </a:rPr>
              <a:t> Main Office, Jefferson Building, 2</a:t>
            </a:r>
            <a:r>
              <a:rPr lang="en-US" altLang="en-US" sz="2400" baseline="30000" dirty="0">
                <a:solidFill>
                  <a:srgbClr val="FFFFFF"/>
                </a:solidFill>
                <a:latin typeface="Bebas Neue" panose="020B0606020202050201" pitchFamily="34" charset="0"/>
              </a:rPr>
              <a:t>nd</a:t>
            </a:r>
            <a:r>
              <a:rPr lang="en-US" altLang="en-US" sz="2400" dirty="0">
                <a:solidFill>
                  <a:srgbClr val="FFFFFF"/>
                </a:solidFill>
                <a:latin typeface="Bebas Neue" panose="020B0606020202050201" pitchFamily="34" charset="0"/>
              </a:rPr>
              <a:t> Floor</a:t>
            </a:r>
            <a:r>
              <a:rPr lang="en-US" altLang="en-US" sz="2700" dirty="0">
                <a:solidFill>
                  <a:srgbClr val="FFFFFF"/>
                </a:solidFill>
                <a:latin typeface="Bebas Neue" panose="020B0606020202050201" pitchFamily="34" charset="0"/>
              </a:rPr>
              <a:t>*</a:t>
            </a:r>
            <a:endParaRPr lang="en-US" altLang="en-US" sz="1350" dirty="0">
              <a:solidFill>
                <a:schemeClr val="tx1"/>
              </a:solidFill>
              <a:latin typeface="Arial" panose="020B0604020202020204" pitchFamily="34" charset="0"/>
            </a:endParaRPr>
          </a:p>
        </p:txBody>
      </p:sp>
      <p:pic>
        <p:nvPicPr>
          <p:cNvPr id="1026" name="Picture 2">
            <a:extLst>
              <a:ext uri="{FF2B5EF4-FFF2-40B4-BE49-F238E27FC236}">
                <a16:creationId xmlns:a16="http://schemas.microsoft.com/office/drawing/2014/main" id="{27E6A5FA-C61C-47CF-BC36-C674806E95B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76" r="9440"/>
          <a:stretch/>
        </p:blipFill>
        <p:spPr bwMode="auto">
          <a:xfrm>
            <a:off x="464673" y="1842141"/>
            <a:ext cx="1537901" cy="18099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2BEC0B-5502-4610-AADD-694A962CD1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735"/>
          <a:stretch/>
        </p:blipFill>
        <p:spPr bwMode="auto">
          <a:xfrm>
            <a:off x="4640399" y="1872849"/>
            <a:ext cx="1587786" cy="176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3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78" y="0"/>
            <a:ext cx="8520600" cy="572700"/>
          </a:xfrm>
        </p:spPr>
        <p:txBody>
          <a:bodyPr>
            <a:normAutofit/>
          </a:bodyPr>
          <a:lstStyle/>
          <a:p>
            <a:r>
              <a:rPr lang="en-US" sz="2500" dirty="0">
                <a:solidFill>
                  <a:schemeClr val="tx1"/>
                </a:solidFill>
              </a:rPr>
              <a:t>Textbook </a:t>
            </a:r>
          </a:p>
        </p:txBody>
      </p:sp>
      <p:sp>
        <p:nvSpPr>
          <p:cNvPr id="3" name="Content Placeholder 2"/>
          <p:cNvSpPr>
            <a:spLocks noGrp="1"/>
          </p:cNvSpPr>
          <p:nvPr>
            <p:ph idx="1"/>
          </p:nvPr>
        </p:nvSpPr>
        <p:spPr>
          <a:xfrm>
            <a:off x="394389" y="646665"/>
            <a:ext cx="8394979" cy="3368096"/>
          </a:xfrm>
        </p:spPr>
        <p:txBody>
          <a:bodyPr>
            <a:normAutofit lnSpcReduction="10000"/>
          </a:bodyPr>
          <a:lstStyle/>
          <a:p>
            <a:pPr marL="0" lvl="0" indent="0">
              <a:buNone/>
            </a:pPr>
            <a:r>
              <a:rPr lang="en-US" dirty="0">
                <a:solidFill>
                  <a:schemeClr val="tx1"/>
                </a:solidFill>
              </a:rPr>
              <a:t>Free Online learning source</a:t>
            </a:r>
          </a:p>
          <a:p>
            <a:pPr marL="0" lvl="0" indent="0">
              <a:buNone/>
            </a:pPr>
            <a:endParaRPr lang="en-US" dirty="0">
              <a:solidFill>
                <a:schemeClr val="tx1"/>
              </a:solidFill>
            </a:endParaRPr>
          </a:p>
          <a:p>
            <a:pPr lvl="0"/>
            <a:r>
              <a:rPr lang="en-US" dirty="0" err="1">
                <a:solidFill>
                  <a:schemeClr val="tx1"/>
                </a:solidFill>
              </a:rPr>
              <a:t>Ujaval</a:t>
            </a:r>
            <a:r>
              <a:rPr lang="en-US" dirty="0">
                <a:solidFill>
                  <a:schemeClr val="tx1"/>
                </a:solidFill>
              </a:rPr>
              <a:t> Gandhi (2024). </a:t>
            </a:r>
            <a:r>
              <a:rPr lang="en-US" i="1" dirty="0">
                <a:solidFill>
                  <a:schemeClr val="tx1"/>
                </a:solidFill>
              </a:rPr>
              <a:t>Python Foundation for Spatial Analysis</a:t>
            </a:r>
            <a:r>
              <a:rPr lang="en-US" dirty="0">
                <a:solidFill>
                  <a:schemeClr val="tx1"/>
                </a:solidFill>
              </a:rPr>
              <a:t>. </a:t>
            </a:r>
            <a:r>
              <a:rPr lang="en-US" u="sng" dirty="0">
                <a:solidFill>
                  <a:schemeClr val="tx1"/>
                </a:solidFill>
                <a:hlinkClick r:id="rId2"/>
              </a:rPr>
              <a:t>https://courses.spatialthoughts.com/python-foundation.html</a:t>
            </a:r>
            <a:endParaRPr lang="en-US" dirty="0">
              <a:solidFill>
                <a:schemeClr val="tx1"/>
              </a:solidFill>
            </a:endParaRPr>
          </a:p>
          <a:p>
            <a:pPr lvl="0"/>
            <a:r>
              <a:rPr lang="en-US" dirty="0">
                <a:solidFill>
                  <a:schemeClr val="tx1"/>
                </a:solidFill>
              </a:rPr>
              <a:t>Dave </a:t>
            </a:r>
            <a:r>
              <a:rPr lang="en-US" dirty="0" err="1">
                <a:solidFill>
                  <a:schemeClr val="tx1"/>
                </a:solidFill>
              </a:rPr>
              <a:t>Whipp</a:t>
            </a:r>
            <a:r>
              <a:rPr lang="en-US" dirty="0">
                <a:solidFill>
                  <a:schemeClr val="tx1"/>
                </a:solidFill>
              </a:rPr>
              <a:t> (2023). </a:t>
            </a:r>
            <a:r>
              <a:rPr lang="en-US" i="1" dirty="0">
                <a:solidFill>
                  <a:schemeClr val="tx1"/>
                </a:solidFill>
              </a:rPr>
              <a:t>Geo-Python 2023</a:t>
            </a:r>
            <a:r>
              <a:rPr lang="en-US" dirty="0">
                <a:solidFill>
                  <a:schemeClr val="tx1"/>
                </a:solidFill>
              </a:rPr>
              <a:t>. </a:t>
            </a:r>
            <a:r>
              <a:rPr lang="en-US" u="sng" dirty="0">
                <a:solidFill>
                  <a:schemeClr val="tx1"/>
                </a:solidFill>
                <a:hlinkClick r:id="rId3"/>
              </a:rPr>
              <a:t>https://geo-python-site.readthedocs.io</a:t>
            </a:r>
            <a:endParaRPr lang="en-US" dirty="0">
              <a:solidFill>
                <a:schemeClr val="tx1"/>
              </a:solidFill>
            </a:endParaRPr>
          </a:p>
          <a:p>
            <a:pPr lvl="0"/>
            <a:r>
              <a:rPr lang="en-US" dirty="0" err="1">
                <a:solidFill>
                  <a:schemeClr val="tx1"/>
                </a:solidFill>
              </a:rPr>
              <a:t>Qiusheng</a:t>
            </a:r>
            <a:r>
              <a:rPr lang="en-US" dirty="0">
                <a:solidFill>
                  <a:schemeClr val="tx1"/>
                </a:solidFill>
              </a:rPr>
              <a:t> Wu (2023). </a:t>
            </a:r>
            <a:r>
              <a:rPr lang="en-US" i="1" dirty="0">
                <a:solidFill>
                  <a:schemeClr val="tx1"/>
                </a:solidFill>
              </a:rPr>
              <a:t>Earth Engine and </a:t>
            </a:r>
            <a:r>
              <a:rPr lang="en-US" i="1" dirty="0" err="1">
                <a:solidFill>
                  <a:schemeClr val="tx1"/>
                </a:solidFill>
              </a:rPr>
              <a:t>Geemap</a:t>
            </a:r>
            <a:r>
              <a:rPr lang="en-US" i="1" dirty="0">
                <a:solidFill>
                  <a:schemeClr val="tx1"/>
                </a:solidFill>
              </a:rPr>
              <a:t>: Geospatial Data Science with Python</a:t>
            </a:r>
            <a:r>
              <a:rPr lang="en-US" dirty="0">
                <a:solidFill>
                  <a:schemeClr val="tx1"/>
                </a:solidFill>
              </a:rPr>
              <a:t>. </a:t>
            </a:r>
            <a:r>
              <a:rPr lang="en-US" u="sng" dirty="0">
                <a:solidFill>
                  <a:schemeClr val="tx1"/>
                </a:solidFill>
                <a:hlinkClick r:id="rId4"/>
              </a:rPr>
              <a:t>https://book.geemap.org</a:t>
            </a:r>
            <a:endParaRPr lang="en-US" u="sng" dirty="0">
              <a:solidFill>
                <a:schemeClr val="tx1"/>
              </a:solidFill>
            </a:endParaRPr>
          </a:p>
          <a:p>
            <a:pPr lvl="0"/>
            <a:endParaRPr lang="en-US" u="sng" dirty="0">
              <a:solidFill>
                <a:schemeClr val="tx1"/>
              </a:solidFill>
            </a:endParaRPr>
          </a:p>
          <a:p>
            <a:pPr lvl="0"/>
            <a:endParaRPr lang="en-US" u="sng" dirty="0">
              <a:solidFill>
                <a:schemeClr val="tx1"/>
              </a:solidFill>
            </a:endParaRPr>
          </a:p>
          <a:p>
            <a:pPr marL="0" indent="0">
              <a:buNone/>
            </a:pPr>
            <a:r>
              <a:rPr lang="en-US" dirty="0">
                <a:solidFill>
                  <a:schemeClr val="tx1"/>
                </a:solidFill>
              </a:rPr>
              <a:t>Non-open Source Textbook</a:t>
            </a:r>
          </a:p>
          <a:p>
            <a:r>
              <a:rPr lang="en-US" dirty="0">
                <a:solidFill>
                  <a:schemeClr val="tx1"/>
                </a:solidFill>
              </a:rPr>
              <a:t>Eric </a:t>
            </a:r>
            <a:r>
              <a:rPr lang="en-US" dirty="0" err="1">
                <a:solidFill>
                  <a:schemeClr val="tx1"/>
                </a:solidFill>
              </a:rPr>
              <a:t>Pimpler</a:t>
            </a:r>
            <a:r>
              <a:rPr lang="en-US" dirty="0">
                <a:solidFill>
                  <a:schemeClr val="tx1"/>
                </a:solidFill>
              </a:rPr>
              <a:t>, </a:t>
            </a:r>
            <a:r>
              <a:rPr lang="en-US" b="1" i="1" dirty="0">
                <a:solidFill>
                  <a:schemeClr val="tx1"/>
                </a:solidFill>
              </a:rPr>
              <a:t>Programming ArcGIS Pro with Python, 2</a:t>
            </a:r>
            <a:r>
              <a:rPr lang="en-US" b="1" i="1" baseline="30000" dirty="0">
                <a:solidFill>
                  <a:schemeClr val="tx1"/>
                </a:solidFill>
              </a:rPr>
              <a:t>nd</a:t>
            </a:r>
            <a:r>
              <a:rPr lang="en-US" b="1" i="1" dirty="0">
                <a:solidFill>
                  <a:schemeClr val="tx1"/>
                </a:solidFill>
              </a:rPr>
              <a:t> Edition</a:t>
            </a:r>
            <a:endParaRPr lang="en-US" dirty="0">
              <a:solidFill>
                <a:schemeClr val="tx1"/>
              </a:solidFill>
            </a:endParaRPr>
          </a:p>
          <a:p>
            <a:pPr lvl="0"/>
            <a:endParaRPr lang="en-US" dirty="0">
              <a:solidFill>
                <a:schemeClr val="tx1"/>
              </a:solidFill>
            </a:endParaRPr>
          </a:p>
        </p:txBody>
      </p:sp>
    </p:spTree>
    <p:extLst>
      <p:ext uri="{BB962C8B-B14F-4D97-AF65-F5344CB8AC3E}">
        <p14:creationId xmlns:p14="http://schemas.microsoft.com/office/powerpoint/2010/main" val="404856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695" y="749449"/>
            <a:ext cx="7229061" cy="3368096"/>
          </a:xfrm>
        </p:spPr>
        <p:txBody>
          <a:bodyPr/>
          <a:lstStyle/>
          <a:p>
            <a:r>
              <a:rPr lang="en-US" dirty="0">
                <a:solidFill>
                  <a:schemeClr val="tx1"/>
                </a:solidFill>
              </a:rPr>
              <a:t>Use “</a:t>
            </a:r>
            <a:r>
              <a:rPr lang="en-US" b="1" dirty="0" err="1">
                <a:solidFill>
                  <a:schemeClr val="tx1"/>
                </a:solidFill>
              </a:rPr>
              <a:t>geog</a:t>
            </a:r>
            <a:r>
              <a:rPr lang="en-US" b="1" dirty="0">
                <a:solidFill>
                  <a:schemeClr val="tx1"/>
                </a:solidFill>
              </a:rPr>
              <a:t>-Python</a:t>
            </a:r>
            <a:r>
              <a:rPr lang="en-US" dirty="0">
                <a:solidFill>
                  <a:schemeClr val="tx1"/>
                </a:solidFill>
              </a:rPr>
              <a:t>” as the subject of the email</a:t>
            </a:r>
          </a:p>
        </p:txBody>
      </p:sp>
      <p:sp>
        <p:nvSpPr>
          <p:cNvPr id="5" name="Title 1"/>
          <p:cNvSpPr txBox="1">
            <a:spLocks/>
          </p:cNvSpPr>
          <p:nvPr/>
        </p:nvSpPr>
        <p:spPr>
          <a:xfrm>
            <a:off x="331578" y="0"/>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baseline="0">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dirty="0">
                <a:solidFill>
                  <a:schemeClr val="tx1"/>
                </a:solidFill>
              </a:rPr>
              <a:t>Emailing the TA and Instructor</a:t>
            </a:r>
          </a:p>
        </p:txBody>
      </p:sp>
    </p:spTree>
    <p:extLst>
      <p:ext uri="{BB962C8B-B14F-4D97-AF65-F5344CB8AC3E}">
        <p14:creationId xmlns:p14="http://schemas.microsoft.com/office/powerpoint/2010/main" val="319446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E67-7E6F-6E6F-FC99-22EAEC14BBE3}"/>
              </a:ext>
            </a:extLst>
          </p:cNvPr>
          <p:cNvSpPr>
            <a:spLocks noGrp="1"/>
          </p:cNvSpPr>
          <p:nvPr>
            <p:ph type="title"/>
          </p:nvPr>
        </p:nvSpPr>
        <p:spPr>
          <a:xfrm>
            <a:off x="435894" y="239941"/>
            <a:ext cx="8272212" cy="307777"/>
          </a:xfrm>
        </p:spPr>
        <p:txBody>
          <a:bodyPr/>
          <a:lstStyle/>
          <a:p>
            <a:r>
              <a:rPr lang="en-US" sz="2000" dirty="0"/>
              <a:t>COURSE WEBSITEs ON GITHUB</a:t>
            </a:r>
          </a:p>
        </p:txBody>
      </p:sp>
      <p:sp>
        <p:nvSpPr>
          <p:cNvPr id="3" name="Content Placeholder 2">
            <a:extLst>
              <a:ext uri="{FF2B5EF4-FFF2-40B4-BE49-F238E27FC236}">
                <a16:creationId xmlns:a16="http://schemas.microsoft.com/office/drawing/2014/main" id="{CD7C1A4A-EA13-3EA7-F886-BA35DE5198CC}"/>
              </a:ext>
            </a:extLst>
          </p:cNvPr>
          <p:cNvSpPr>
            <a:spLocks noGrp="1"/>
          </p:cNvSpPr>
          <p:nvPr>
            <p:ph idx="1"/>
          </p:nvPr>
        </p:nvSpPr>
        <p:spPr>
          <a:xfrm>
            <a:off x="994880" y="2788857"/>
            <a:ext cx="1660160" cy="293614"/>
          </a:xfrm>
        </p:spPr>
        <p:txBody>
          <a:bodyPr>
            <a:normAutofit fontScale="77500" lnSpcReduction="20000"/>
          </a:bodyPr>
          <a:lstStyle/>
          <a:p>
            <a:r>
              <a:rPr lang="en-US" dirty="0">
                <a:hlinkClick r:id="rId2"/>
              </a:rPr>
              <a:t>Spatial Database</a:t>
            </a:r>
            <a:endParaRPr lang="en-US" dirty="0"/>
          </a:p>
        </p:txBody>
      </p:sp>
      <p:sp>
        <p:nvSpPr>
          <p:cNvPr id="4" name="Content Placeholder 2">
            <a:extLst>
              <a:ext uri="{FF2B5EF4-FFF2-40B4-BE49-F238E27FC236}">
                <a16:creationId xmlns:a16="http://schemas.microsoft.com/office/drawing/2014/main" id="{593D45D8-17CA-B40F-6A6B-BA912C19DE0E}"/>
              </a:ext>
            </a:extLst>
          </p:cNvPr>
          <p:cNvSpPr txBox="1">
            <a:spLocks/>
          </p:cNvSpPr>
          <p:nvPr/>
        </p:nvSpPr>
        <p:spPr>
          <a:xfrm>
            <a:off x="4882858" y="2634921"/>
            <a:ext cx="2206961" cy="500634"/>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3"/>
              </a:rPr>
              <a:t>Intermediate Statistics</a:t>
            </a:r>
            <a:endParaRPr lang="en-US" sz="1350" dirty="0"/>
          </a:p>
        </p:txBody>
      </p:sp>
      <p:sp>
        <p:nvSpPr>
          <p:cNvPr id="5" name="Content Placeholder 2">
            <a:extLst>
              <a:ext uri="{FF2B5EF4-FFF2-40B4-BE49-F238E27FC236}">
                <a16:creationId xmlns:a16="http://schemas.microsoft.com/office/drawing/2014/main" id="{720992B8-FD45-3A0C-5BD2-021ECDB85B50}"/>
              </a:ext>
            </a:extLst>
          </p:cNvPr>
          <p:cNvSpPr txBox="1">
            <a:spLocks/>
          </p:cNvSpPr>
          <p:nvPr/>
        </p:nvSpPr>
        <p:spPr>
          <a:xfrm>
            <a:off x="933420" y="4881402"/>
            <a:ext cx="3123408" cy="296084"/>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4"/>
              </a:rPr>
              <a:t>Python Programming</a:t>
            </a:r>
            <a:endParaRPr lang="en-US" sz="1350" dirty="0"/>
          </a:p>
        </p:txBody>
      </p:sp>
      <p:sp>
        <p:nvSpPr>
          <p:cNvPr id="6" name="Content Placeholder 2">
            <a:extLst>
              <a:ext uri="{FF2B5EF4-FFF2-40B4-BE49-F238E27FC236}">
                <a16:creationId xmlns:a16="http://schemas.microsoft.com/office/drawing/2014/main" id="{BF41F0E8-80D4-345B-0598-7A31EC2E9B6F}"/>
              </a:ext>
            </a:extLst>
          </p:cNvPr>
          <p:cNvSpPr txBox="1">
            <a:spLocks/>
          </p:cNvSpPr>
          <p:nvPr/>
        </p:nvSpPr>
        <p:spPr>
          <a:xfrm>
            <a:off x="5226882" y="4830931"/>
            <a:ext cx="3123408" cy="356222"/>
          </a:xfrm>
          <a:prstGeom prst="rect">
            <a:avLst/>
          </a:prstGeom>
        </p:spPr>
        <p:txBody>
          <a:bodyPr vert="horz" lIns="68580" tIns="34290" rIns="68580" bIns="3429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50" dirty="0">
                <a:hlinkClick r:id="rId5"/>
              </a:rPr>
              <a:t>Web Mapping</a:t>
            </a:r>
            <a:endParaRPr lang="en-US" sz="1350" dirty="0"/>
          </a:p>
        </p:txBody>
      </p:sp>
      <p:pic>
        <p:nvPicPr>
          <p:cNvPr id="8" name="Picture 7" descr="A logo of a globe and a snake&#10;&#10;Description automatically generated">
            <a:extLst>
              <a:ext uri="{FF2B5EF4-FFF2-40B4-BE49-F238E27FC236}">
                <a16:creationId xmlns:a16="http://schemas.microsoft.com/office/drawing/2014/main" id="{BEF7A273-0D7C-0603-A382-10E3659828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420" y="3120479"/>
            <a:ext cx="1783080" cy="1783080"/>
          </a:xfrm>
          <a:prstGeom prst="rect">
            <a:avLst/>
          </a:prstGeom>
        </p:spPr>
      </p:pic>
      <p:pic>
        <p:nvPicPr>
          <p:cNvPr id="10" name="Picture 9" descr="A colorful circle with graphics and a map&#10;&#10;Description automatically generated with medium confidence">
            <a:extLst>
              <a:ext uri="{FF2B5EF4-FFF2-40B4-BE49-F238E27FC236}">
                <a16:creationId xmlns:a16="http://schemas.microsoft.com/office/drawing/2014/main" id="{F5C956BE-9842-80BB-5D2D-9A834B851A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4624" y="939546"/>
            <a:ext cx="1783080" cy="1783080"/>
          </a:xfrm>
          <a:prstGeom prst="rect">
            <a:avLst/>
          </a:prstGeom>
        </p:spPr>
      </p:pic>
      <p:pic>
        <p:nvPicPr>
          <p:cNvPr id="12" name="Picture 11" descr="A logo of a browser with a globe and a pin&#10;&#10;Description automatically generated">
            <a:extLst>
              <a:ext uri="{FF2B5EF4-FFF2-40B4-BE49-F238E27FC236}">
                <a16:creationId xmlns:a16="http://schemas.microsoft.com/office/drawing/2014/main" id="{5AFE229C-82F7-F91F-2969-8C7028EEC3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4624" y="3072778"/>
            <a:ext cx="1783080" cy="1783080"/>
          </a:xfrm>
          <a:prstGeom prst="rect">
            <a:avLst/>
          </a:prstGeom>
        </p:spPr>
      </p:pic>
      <p:pic>
        <p:nvPicPr>
          <p:cNvPr id="13" name="Picture 12">
            <a:extLst>
              <a:ext uri="{FF2B5EF4-FFF2-40B4-BE49-F238E27FC236}">
                <a16:creationId xmlns:a16="http://schemas.microsoft.com/office/drawing/2014/main" id="{38D069DB-DA32-0959-916E-FE43A38DDA96}"/>
              </a:ext>
            </a:extLst>
          </p:cNvPr>
          <p:cNvPicPr>
            <a:picLocks noChangeAspect="1"/>
          </p:cNvPicPr>
          <p:nvPr/>
        </p:nvPicPr>
        <p:blipFill>
          <a:blip r:embed="rId9"/>
          <a:stretch>
            <a:fillRect/>
          </a:stretch>
        </p:blipFill>
        <p:spPr>
          <a:xfrm>
            <a:off x="941010" y="939546"/>
            <a:ext cx="1783080" cy="1811301"/>
          </a:xfrm>
          <a:prstGeom prst="rect">
            <a:avLst/>
          </a:prstGeom>
        </p:spPr>
      </p:pic>
    </p:spTree>
    <p:extLst>
      <p:ext uri="{BB962C8B-B14F-4D97-AF65-F5344CB8AC3E}">
        <p14:creationId xmlns:p14="http://schemas.microsoft.com/office/powerpoint/2010/main" val="86821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894025" y="139725"/>
            <a:ext cx="7024500" cy="538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500" b="1"/>
              <a:t>Why taking this class</a:t>
            </a:r>
            <a:r>
              <a:rPr lang="en" sz="3500" b="1" dirty="0"/>
              <a:t>?</a:t>
            </a:r>
            <a:endParaRPr sz="3500" b="1"/>
          </a:p>
        </p:txBody>
      </p:sp>
      <p:sp>
        <p:nvSpPr>
          <p:cNvPr id="78" name="Google Shape;78;p17"/>
          <p:cNvSpPr txBox="1">
            <a:spLocks noGrp="1"/>
          </p:cNvSpPr>
          <p:nvPr>
            <p:ph type="body" idx="1"/>
          </p:nvPr>
        </p:nvSpPr>
        <p:spPr>
          <a:xfrm>
            <a:off x="535940" y="942784"/>
            <a:ext cx="7971900" cy="2215991"/>
          </a:xfrm>
          <a:prstGeom prst="rect">
            <a:avLst/>
          </a:prstGeom>
        </p:spPr>
        <p:txBody>
          <a:bodyPr spcFirstLastPara="1" wrap="square" lIns="0" tIns="0" rIns="0" bIns="0" anchor="t" anchorCtr="0">
            <a:spAutoFit/>
          </a:bodyPr>
          <a:lstStyle/>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solidFill>
                  <a:srgbClr val="0C0C0C"/>
                </a:solidFill>
                <a:latin typeface="+mn-lt"/>
              </a:rPr>
              <a:t>Our focus is on </a:t>
            </a:r>
            <a:r>
              <a:rPr lang="en-US" sz="1800" b="1" dirty="0">
                <a:solidFill>
                  <a:srgbClr val="0C0C0C"/>
                </a:solidFill>
                <a:latin typeface="+mn-lt"/>
              </a:rPr>
              <a:t>problem solving</a:t>
            </a:r>
            <a:endParaRPr lang="en-US" sz="1800" dirty="0">
              <a:solidFill>
                <a:srgbClr val="0C0C0C"/>
              </a:solidFill>
              <a:latin typeface="+mn-lt"/>
            </a:endParaRP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solidFill>
                  <a:srgbClr val="0C0C0C"/>
                </a:solidFill>
                <a:latin typeface="+mn-lt"/>
              </a:rPr>
              <a:t>Two module together</a:t>
            </a: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b="1" dirty="0">
                <a:latin typeface="+mn-lt"/>
              </a:rPr>
              <a:t>Exercise/project-oriented, </a:t>
            </a:r>
            <a:r>
              <a:rPr lang="en-US" sz="1800" b="1" dirty="0">
                <a:highlight>
                  <a:srgbClr val="FFFF00"/>
                </a:highlight>
                <a:latin typeface="+mn-lt"/>
              </a:rPr>
              <a:t>not theory-oriented</a:t>
            </a:r>
          </a:p>
          <a:p>
            <a:pPr marL="457200" lvl="0" indent="-381000" algn="l" rtl="0">
              <a:lnSpc>
                <a:spcPct val="200000"/>
              </a:lnSpc>
              <a:spcBef>
                <a:spcPts val="0"/>
              </a:spcBef>
              <a:spcAft>
                <a:spcPts val="0"/>
              </a:spcAft>
              <a:buClr>
                <a:schemeClr val="dk1"/>
              </a:buClr>
              <a:buSzPts val="2400"/>
              <a:buFont typeface="Arial" panose="020B0604020202020204" pitchFamily="34" charset="0"/>
              <a:buChar char="•"/>
            </a:pPr>
            <a:r>
              <a:rPr lang="en-US" sz="1800" dirty="0">
                <a:latin typeface="+mn-lt"/>
              </a:rPr>
              <a:t>We take care of </a:t>
            </a:r>
            <a:r>
              <a:rPr lang="en-US" sz="1800" b="1" dirty="0">
                <a:latin typeface="+mn-lt"/>
              </a:rPr>
              <a:t>what</a:t>
            </a:r>
            <a:r>
              <a:rPr lang="en-US" sz="1800" dirty="0">
                <a:latin typeface="+mn-lt"/>
              </a:rPr>
              <a:t> and </a:t>
            </a:r>
            <a:r>
              <a:rPr lang="en-US" sz="1800" b="1" dirty="0">
                <a:latin typeface="+mn-lt"/>
              </a:rPr>
              <a:t>how</a:t>
            </a:r>
            <a:r>
              <a:rPr lang="en-US" sz="1800" dirty="0">
                <a:latin typeface="+mn-lt"/>
              </a:rPr>
              <a:t> but not </a:t>
            </a:r>
            <a:r>
              <a:rPr lang="en-US" sz="1800" b="1" dirty="0">
                <a:latin typeface="+mn-lt"/>
              </a:rPr>
              <a:t>why</a:t>
            </a:r>
            <a:r>
              <a:rPr lang="en-US" sz="1800" dirty="0">
                <a:latin typeface="+mn-lt"/>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393185" y="139731"/>
            <a:ext cx="23565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a:t>Overview</a:t>
            </a:r>
            <a:endParaRPr/>
          </a:p>
        </p:txBody>
      </p:sp>
      <p:sp>
        <p:nvSpPr>
          <p:cNvPr id="84" name="Google Shape;84;p18"/>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8"/>
          <p:cNvPicPr preferRelativeResize="0"/>
          <p:nvPr/>
        </p:nvPicPr>
        <p:blipFill>
          <a:blip r:embed="rId3">
            <a:alphaModFix/>
          </a:blip>
          <a:stretch>
            <a:fillRect/>
          </a:stretch>
        </p:blipFill>
        <p:spPr>
          <a:xfrm>
            <a:off x="948450" y="936675"/>
            <a:ext cx="7439499" cy="389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691903" y="482759"/>
            <a:ext cx="7640924" cy="355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316859" y="123729"/>
            <a:ext cx="5064601" cy="59759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800" b="1" dirty="0">
                <a:latin typeface="+mn-lt"/>
                <a:ea typeface="Calibri"/>
                <a:cs typeface="Calibri"/>
                <a:sym typeface="Calibri"/>
              </a:rPr>
              <a:t>Why Programming?</a:t>
            </a:r>
            <a:endParaRPr lang="en-US" sz="3800" b="1" dirty="0">
              <a:latin typeface="+mn-lt"/>
            </a:endParaRPr>
          </a:p>
        </p:txBody>
      </p:sp>
      <p:sp>
        <p:nvSpPr>
          <p:cNvPr id="96" name="Google Shape;96;p20"/>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0"/>
          <p:cNvSpPr txBox="1"/>
          <p:nvPr/>
        </p:nvSpPr>
        <p:spPr>
          <a:xfrm>
            <a:off x="684215" y="1046535"/>
            <a:ext cx="7776300" cy="2877055"/>
          </a:xfrm>
          <a:prstGeom prst="rect">
            <a:avLst/>
          </a:prstGeom>
          <a:noFill/>
          <a:ln>
            <a:noFill/>
          </a:ln>
        </p:spPr>
        <p:txBody>
          <a:bodyPr spcFirstLastPara="1" wrap="square" lIns="0" tIns="113650" rIns="0" bIns="0" anchor="t" anchorCtr="0">
            <a:spAutoFit/>
          </a:bodyPr>
          <a:lstStyle/>
          <a:p>
            <a:pPr marL="355600" marR="0" lvl="0" indent="-330200" algn="l" rtl="0">
              <a:lnSpc>
                <a:spcPct val="100000"/>
              </a:lnSpc>
              <a:spcBef>
                <a:spcPts val="0"/>
              </a:spcBef>
              <a:spcAft>
                <a:spcPts val="0"/>
              </a:spcAft>
              <a:buClr>
                <a:schemeClr val="dk1"/>
              </a:buClr>
              <a:buSzPts val="3000"/>
              <a:buFont typeface="Wingdings" panose="05000000000000000000" pitchFamily="2" charset="2"/>
              <a:buChar char="q"/>
            </a:pPr>
            <a:r>
              <a:rPr lang="en-US" sz="1800" dirty="0">
                <a:solidFill>
                  <a:schemeClr val="dk1"/>
                </a:solidFill>
                <a:latin typeface="+mn-lt"/>
                <a:ea typeface="Calibri"/>
                <a:cs typeface="Calibri"/>
                <a:sym typeface="Calibri"/>
              </a:rPr>
              <a:t>Customize applications and tools</a:t>
            </a:r>
          </a:p>
          <a:p>
            <a:pPr marL="914400" marR="0" lvl="1" indent="-285750" algn="l" rtl="0">
              <a:lnSpc>
                <a:spcPct val="200000"/>
              </a:lnSpc>
              <a:spcBef>
                <a:spcPts val="69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mn-lt"/>
                <a:ea typeface="Calibri"/>
                <a:cs typeface="Calibri"/>
                <a:sym typeface="Calibri"/>
              </a:rPr>
              <a:t>Reduce repetitive work</a:t>
            </a:r>
          </a:p>
          <a:p>
            <a:pPr marL="914400" marR="0" lvl="1" indent="-285750" algn="l" rtl="0">
              <a:lnSpc>
                <a:spcPct val="200000"/>
              </a:lnSpc>
              <a:spcBef>
                <a:spcPts val="67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mn-lt"/>
                <a:ea typeface="Calibri"/>
                <a:cs typeface="Calibri"/>
                <a:sym typeface="Calibri"/>
              </a:rPr>
              <a:t>Access more functionality</a:t>
            </a:r>
          </a:p>
          <a:p>
            <a:pPr marL="914401" marR="5080" lvl="1" indent="-285750" algn="l" rtl="0">
              <a:lnSpc>
                <a:spcPct val="200000"/>
              </a:lnSpc>
              <a:spcBef>
                <a:spcPts val="675"/>
              </a:spcBef>
              <a:spcAft>
                <a:spcPts val="0"/>
              </a:spcAft>
              <a:buClr>
                <a:schemeClr val="dk1"/>
              </a:buClr>
              <a:buSzPts val="1800"/>
              <a:buFont typeface="Arial" panose="020B0604020202020204" pitchFamily="34" charset="0"/>
              <a:buChar char="•"/>
            </a:pPr>
            <a:r>
              <a:rPr lang="en-US" sz="1800" dirty="0">
                <a:solidFill>
                  <a:schemeClr val="dk1"/>
                </a:solidFill>
                <a:latin typeface="+mn-lt"/>
                <a:ea typeface="Calibri"/>
                <a:cs typeface="Calibri"/>
                <a:sym typeface="Calibri"/>
              </a:rPr>
              <a:t> </a:t>
            </a:r>
            <a:r>
              <a:rPr lang="en-US" sz="1800" b="0" i="0" u="none" strike="noStrike" cap="none" dirty="0">
                <a:solidFill>
                  <a:schemeClr val="dk1"/>
                </a:solidFill>
                <a:latin typeface="+mn-lt"/>
                <a:ea typeface="Calibri"/>
                <a:cs typeface="Calibri"/>
                <a:sym typeface="Calibri"/>
              </a:rPr>
              <a:t>Add new functionality / </a:t>
            </a:r>
            <a:r>
              <a:rPr lang="en-US" sz="1800" b="0" i="0" u="sng" strike="noStrike" cap="none" dirty="0">
                <a:solidFill>
                  <a:schemeClr val="dk1"/>
                </a:solidFill>
                <a:latin typeface="+mn-lt"/>
                <a:ea typeface="Calibri"/>
                <a:cs typeface="Calibri"/>
                <a:sym typeface="Calibri"/>
              </a:rPr>
              <a:t>Extend GIS functionality  into non-GIS 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10"/>
            <a:ext cx="6742042" cy="430887"/>
          </a:xfrm>
        </p:spPr>
        <p:txBody>
          <a:bodyPr/>
          <a:lstStyle/>
          <a:p>
            <a:r>
              <a:rPr lang="en-US" sz="2800" dirty="0">
                <a:solidFill>
                  <a:schemeClr val="tx1"/>
                </a:solidFill>
              </a:rPr>
              <a:t>Yanan Wu – Visiting Assistant Professor</a:t>
            </a:r>
          </a:p>
        </p:txBody>
      </p:sp>
      <p:sp>
        <p:nvSpPr>
          <p:cNvPr id="3" name="Content Placeholder 2"/>
          <p:cNvSpPr>
            <a:spLocks noGrp="1"/>
          </p:cNvSpPr>
          <p:nvPr>
            <p:ph idx="1"/>
          </p:nvPr>
        </p:nvSpPr>
        <p:spPr>
          <a:xfrm>
            <a:off x="0" y="795306"/>
            <a:ext cx="6172200" cy="707886"/>
          </a:xfrm>
        </p:spPr>
        <p:txBody>
          <a:bodyPr/>
          <a:lstStyle/>
          <a:p>
            <a:r>
              <a:rPr lang="en-US" b="1" dirty="0">
                <a:solidFill>
                  <a:srgbClr val="C00000"/>
                </a:solidFill>
              </a:rPr>
              <a:t>Education &amp; Experience</a:t>
            </a:r>
          </a:p>
          <a:p>
            <a:pPr marL="0" indent="0"/>
            <a:r>
              <a:rPr lang="en-US" dirty="0">
                <a:solidFill>
                  <a:srgbClr val="C00000"/>
                </a:solidFill>
              </a:rPr>
              <a:t>     </a:t>
            </a:r>
          </a:p>
        </p:txBody>
      </p:sp>
      <p:sp>
        <p:nvSpPr>
          <p:cNvPr id="4" name="Slide Number Placeholder 3"/>
          <p:cNvSpPr>
            <a:spLocks noGrp="1"/>
          </p:cNvSpPr>
          <p:nvPr>
            <p:ph type="sldNum" sz="quarter" idx="4294967295"/>
          </p:nvPr>
        </p:nvSpPr>
        <p:spPr/>
        <p:txBody>
          <a:bodyPr/>
          <a:lstStyle/>
          <a:p>
            <a:endParaRPr lang="en-US" dirty="0"/>
          </a:p>
        </p:txBody>
      </p:sp>
      <p:pic>
        <p:nvPicPr>
          <p:cNvPr id="8" name="Picture 7">
            <a:hlinkClick r:id="rId2"/>
          </p:cNvPr>
          <p:cNvPicPr>
            <a:picLocks noChangeAspect="1"/>
          </p:cNvPicPr>
          <p:nvPr/>
        </p:nvPicPr>
        <p:blipFill>
          <a:blip r:embed="rId3"/>
          <a:stretch>
            <a:fillRect/>
          </a:stretch>
        </p:blipFill>
        <p:spPr>
          <a:xfrm>
            <a:off x="740498" y="1277905"/>
            <a:ext cx="7217433" cy="3357948"/>
          </a:xfrm>
          <a:prstGeom prst="rect">
            <a:avLst/>
          </a:prstGeom>
        </p:spPr>
      </p:pic>
    </p:spTree>
    <p:extLst>
      <p:ext uri="{BB962C8B-B14F-4D97-AF65-F5344CB8AC3E}">
        <p14:creationId xmlns:p14="http://schemas.microsoft.com/office/powerpoint/2010/main" val="74528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984910" y="139731"/>
            <a:ext cx="71730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a:t>Why Python</a:t>
            </a:r>
            <a:r>
              <a:rPr lang="en" dirty="0"/>
              <a:t>?</a:t>
            </a:r>
            <a:endParaRPr/>
          </a:p>
        </p:txBody>
      </p:sp>
      <p:sp>
        <p:nvSpPr>
          <p:cNvPr id="103" name="Google Shape;103;p21"/>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1"/>
          <p:cNvSpPr txBox="1"/>
          <p:nvPr/>
        </p:nvSpPr>
        <p:spPr>
          <a:xfrm>
            <a:off x="318515" y="964634"/>
            <a:ext cx="8028300" cy="3532870"/>
          </a:xfrm>
          <a:prstGeom prst="rect">
            <a:avLst/>
          </a:prstGeom>
          <a:noFill/>
          <a:ln>
            <a:noFill/>
          </a:ln>
        </p:spPr>
        <p:txBody>
          <a:bodyPr spcFirstLastPara="1" wrap="square" lIns="0" tIns="99675" rIns="0" bIns="0" anchor="t" anchorCtr="0">
            <a:spAutoFit/>
          </a:bodyPr>
          <a:lstStyle/>
          <a:p>
            <a:pPr marL="381000" marR="0" lvl="0" indent="-342900" algn="l" rtl="0">
              <a:lnSpc>
                <a:spcPct val="100000"/>
              </a:lnSpc>
              <a:spcBef>
                <a:spcPts val="0"/>
              </a:spcBef>
              <a:spcAft>
                <a:spcPts val="0"/>
              </a:spcAft>
              <a:buClr>
                <a:schemeClr val="dk1"/>
              </a:buClr>
              <a:buSzPts val="2800"/>
              <a:buFont typeface="Arial"/>
              <a:buChar char="•"/>
            </a:pPr>
            <a:r>
              <a:rPr lang="en-US" sz="1800" dirty="0">
                <a:solidFill>
                  <a:schemeClr val="dk1"/>
                </a:solidFill>
                <a:sym typeface="Arial"/>
              </a:rPr>
              <a:t>An open-source language</a:t>
            </a:r>
          </a:p>
          <a:p>
            <a:pPr marL="833118" marR="30480" lvl="1" indent="-338454" algn="l" rtl="0">
              <a:lnSpc>
                <a:spcPct val="120000"/>
              </a:lnSpc>
              <a:spcBef>
                <a:spcPts val="15"/>
              </a:spcBef>
              <a:spcAft>
                <a:spcPts val="0"/>
              </a:spcAft>
              <a:buClr>
                <a:schemeClr val="dk1"/>
              </a:buClr>
              <a:buSzPts val="2400"/>
              <a:buFont typeface="Arial"/>
              <a:buChar char="–"/>
            </a:pPr>
            <a:r>
              <a:rPr lang="en-US" sz="1800" b="0" i="0" u="none" strike="noStrike" cap="none" dirty="0">
                <a:solidFill>
                  <a:schemeClr val="dk1"/>
                </a:solidFill>
                <a:sym typeface="Arial"/>
              </a:rPr>
              <a:t>Packages, libraries, functions, resources…ALL FREE  (Our textbooks have free versions as well)</a:t>
            </a:r>
          </a:p>
          <a:p>
            <a:pPr marL="781685" marR="0" lvl="1" indent="-287019" algn="l" rtl="0">
              <a:lnSpc>
                <a:spcPct val="100000"/>
              </a:lnSpc>
              <a:spcBef>
                <a:spcPts val="580"/>
              </a:spcBef>
              <a:spcAft>
                <a:spcPts val="0"/>
              </a:spcAft>
              <a:buClr>
                <a:schemeClr val="dk1"/>
              </a:buClr>
              <a:buSzPts val="2400"/>
              <a:buFont typeface="Arial"/>
              <a:buChar char="–"/>
            </a:pPr>
            <a:r>
              <a:rPr lang="en-US" sz="1800" b="0" i="0" u="none" strike="noStrike" cap="none" dirty="0">
                <a:solidFill>
                  <a:schemeClr val="dk1"/>
                </a:solidFill>
                <a:sym typeface="Arial"/>
              </a:rPr>
              <a:t>GREAT documentation!</a:t>
            </a:r>
          </a:p>
          <a:p>
            <a:pPr marL="781685" marR="0" lvl="1" indent="-287019" algn="l" rtl="0">
              <a:lnSpc>
                <a:spcPct val="100000"/>
              </a:lnSpc>
              <a:spcBef>
                <a:spcPts val="575"/>
              </a:spcBef>
              <a:spcAft>
                <a:spcPts val="0"/>
              </a:spcAft>
              <a:buClr>
                <a:srgbClr val="000000"/>
              </a:buClr>
              <a:buSzPts val="2400"/>
              <a:buFont typeface="Arial"/>
              <a:buChar char="–"/>
            </a:pPr>
            <a:r>
              <a:rPr lang="en-US" sz="1800" u="sng" dirty="0">
                <a:solidFill>
                  <a:schemeClr val="hlink"/>
                </a:solidFill>
                <a:hlinkClick r:id="rId3"/>
              </a:rPr>
              <a:t>https://docs.python.org/3/</a:t>
            </a:r>
            <a:endParaRPr lang="en-US" sz="1800" b="0" i="0" u="sng" strike="noStrike" cap="none" dirty="0">
              <a:solidFill>
                <a:srgbClr val="0000FF"/>
              </a:solidFill>
              <a:sym typeface="Arial"/>
            </a:endParaRPr>
          </a:p>
          <a:p>
            <a:pPr marL="781685" marR="0" lvl="1" indent="-287019" algn="l" rtl="0">
              <a:lnSpc>
                <a:spcPct val="100000"/>
              </a:lnSpc>
              <a:spcBef>
                <a:spcPts val="580"/>
              </a:spcBef>
              <a:spcAft>
                <a:spcPts val="0"/>
              </a:spcAft>
              <a:buClr>
                <a:srgbClr val="000000"/>
              </a:buClr>
              <a:buSzPts val="2400"/>
              <a:buFont typeface="Arial"/>
              <a:buChar char="–"/>
            </a:pPr>
            <a:r>
              <a:rPr lang="en-US" sz="1800" b="0" i="0" u="sng" strike="noStrike" cap="none" dirty="0">
                <a:solidFill>
                  <a:srgbClr val="0000FF"/>
                </a:solidFill>
                <a:sym typeface="Arial"/>
                <a:hlinkClick r:id="rId4">
                  <a:extLst>
                    <a:ext uri="{A12FA001-AC4F-418D-AE19-62706E023703}">
                      <ahyp:hlinkClr xmlns:ahyp="http://schemas.microsoft.com/office/drawing/2018/hyperlinkcolor" val="tx"/>
                    </a:ext>
                  </a:extLst>
                </a:hlinkClick>
              </a:rPr>
              <a:t>ArcPy</a:t>
            </a:r>
            <a:r>
              <a:rPr lang="en-US" sz="1800" b="0" i="0" u="sng" strike="noStrike" cap="none" dirty="0">
                <a:solidFill>
                  <a:srgbClr val="0000FF"/>
                </a:solidFill>
                <a:sym typeface="Arial"/>
              </a:rPr>
              <a:t> </a:t>
            </a:r>
            <a:r>
              <a:rPr lang="en-US" sz="1800" b="0" i="0" u="sng" strike="noStrike" cap="none" dirty="0">
                <a:solidFill>
                  <a:srgbClr val="0C0C0C"/>
                </a:solidFill>
                <a:sym typeface="Arial"/>
              </a:rPr>
              <a:t>(Not usable separately)</a:t>
            </a:r>
            <a:endParaRPr lang="en-US" sz="1800" dirty="0"/>
          </a:p>
          <a:p>
            <a:pPr marL="781685" marR="0" lvl="1" indent="-287019" algn="l" rtl="0">
              <a:lnSpc>
                <a:spcPct val="100000"/>
              </a:lnSpc>
              <a:spcBef>
                <a:spcPts val="580"/>
              </a:spcBef>
              <a:spcAft>
                <a:spcPts val="0"/>
              </a:spcAft>
              <a:buClr>
                <a:srgbClr val="000000"/>
              </a:buClr>
              <a:buSzPts val="2400"/>
              <a:buFont typeface="Arial"/>
              <a:buChar char="–"/>
            </a:pPr>
            <a:r>
              <a:rPr lang="en-US" sz="1800" b="0" i="0" u="sng" strike="noStrike" cap="none" dirty="0">
                <a:solidFill>
                  <a:srgbClr val="0C0C0C"/>
                </a:solidFill>
                <a:sym typeface="Arial"/>
                <a:hlinkClick r:id="rId5">
                  <a:extLst>
                    <a:ext uri="{A12FA001-AC4F-418D-AE19-62706E023703}">
                      <ahyp:hlinkClr xmlns:ahyp="http://schemas.microsoft.com/office/drawing/2018/hyperlinkcolor" val="tx"/>
                    </a:ext>
                  </a:extLst>
                </a:hlinkClick>
              </a:rPr>
              <a:t>PyQGIS</a:t>
            </a:r>
            <a:endParaRPr lang="en-US" sz="1800" b="0" i="0" u="sng" strike="noStrike" cap="none" dirty="0">
              <a:solidFill>
                <a:srgbClr val="0C0C0C"/>
              </a:solidFill>
              <a:sym typeface="Arial"/>
            </a:endParaRPr>
          </a:p>
          <a:p>
            <a:pPr marL="781685" marR="0" lvl="1" indent="-287019" algn="l" rtl="0">
              <a:lnSpc>
                <a:spcPct val="100000"/>
              </a:lnSpc>
              <a:spcBef>
                <a:spcPts val="580"/>
              </a:spcBef>
              <a:spcAft>
                <a:spcPts val="0"/>
              </a:spcAft>
              <a:buClr>
                <a:srgbClr val="000000"/>
              </a:buClr>
              <a:buSzPts val="2400"/>
              <a:buFont typeface="Arial"/>
              <a:buChar char="–"/>
            </a:pPr>
            <a:endParaRPr lang="en-US" sz="1800" b="0" i="0" u="sng" strike="noStrike" cap="none" dirty="0">
              <a:solidFill>
                <a:srgbClr val="0C0C0C"/>
              </a:solidFill>
              <a:sym typeface="Arial"/>
            </a:endParaRPr>
          </a:p>
          <a:p>
            <a:pPr marL="381000" marR="0" lvl="0" indent="-342900" algn="l" rtl="0">
              <a:lnSpc>
                <a:spcPct val="100000"/>
              </a:lnSpc>
              <a:spcBef>
                <a:spcPts val="655"/>
              </a:spcBef>
              <a:spcAft>
                <a:spcPts val="0"/>
              </a:spcAft>
              <a:buClr>
                <a:schemeClr val="dk1"/>
              </a:buClr>
              <a:buSzPts val="2800"/>
              <a:buFont typeface="Arial"/>
              <a:buChar char="•"/>
            </a:pPr>
            <a:r>
              <a:rPr lang="en-US" sz="1800" dirty="0">
                <a:solidFill>
                  <a:schemeClr val="dk1"/>
                </a:solidFill>
                <a:sym typeface="Arial"/>
              </a:rPr>
              <a:t>Cross-platform</a:t>
            </a:r>
            <a:endParaRPr lang="en-US" sz="1800" dirty="0"/>
          </a:p>
          <a:p>
            <a:pPr marL="914400" marR="0" lvl="0" indent="0" algn="l" rtl="0">
              <a:lnSpc>
                <a:spcPct val="100000"/>
              </a:lnSpc>
              <a:spcBef>
                <a:spcPts val="590"/>
              </a:spcBef>
              <a:spcAft>
                <a:spcPts val="0"/>
              </a:spcAft>
              <a:buNone/>
            </a:pPr>
            <a:endParaRPr lang="en-US" sz="1800" b="0" i="0" u="none" strike="noStrike" cap="none" dirty="0">
              <a:solidFill>
                <a:schemeClr val="dk1"/>
              </a:solidFil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3670852" y="4781700"/>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i="1">
                <a:solidFill>
                  <a:srgbClr val="23496D"/>
                </a:solidFill>
                <a:highlight>
                  <a:srgbClr val="F4F4F4"/>
                </a:highlight>
              </a:rPr>
              <a:t>Source: </a:t>
            </a:r>
            <a:r>
              <a:rPr lang="en" sz="1150" i="1" u="sng">
                <a:solidFill>
                  <a:srgbClr val="1155CC"/>
                </a:solidFill>
                <a:highlight>
                  <a:srgbClr val="F4F4F4"/>
                </a:highlight>
                <a:hlinkClick r:id="rId3">
                  <a:extLst>
                    <a:ext uri="{A12FA001-AC4F-418D-AE19-62706E023703}">
                      <ahyp:hlinkClr xmlns:ahyp="http://schemas.microsoft.com/office/drawing/2018/hyperlinkcolor" val="tx"/>
                    </a:ext>
                  </a:extLst>
                </a:hlinkClick>
              </a:rPr>
              <a:t>survey.stackoverflow.co</a:t>
            </a:r>
            <a:endParaRPr sz="1800"/>
          </a:p>
        </p:txBody>
      </p:sp>
      <p:pic>
        <p:nvPicPr>
          <p:cNvPr id="2" name="Picture 1"/>
          <p:cNvPicPr>
            <a:picLocks noChangeAspect="1"/>
          </p:cNvPicPr>
          <p:nvPr/>
        </p:nvPicPr>
        <p:blipFill>
          <a:blip r:embed="rId4"/>
          <a:stretch>
            <a:fillRect/>
          </a:stretch>
        </p:blipFill>
        <p:spPr>
          <a:xfrm>
            <a:off x="2880730" y="178904"/>
            <a:ext cx="3947492" cy="42055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242050" y="127625"/>
            <a:ext cx="8644526" cy="4862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2840084" y="70734"/>
            <a:ext cx="4163689" cy="689932"/>
          </a:xfrm>
          <a:prstGeom prst="rect">
            <a:avLst/>
          </a:prstGeom>
          <a:noFill/>
          <a:ln>
            <a:noFill/>
          </a:ln>
        </p:spPr>
        <p:txBody>
          <a:bodyPr spcFirstLastPara="1" wrap="square" lIns="0" tIns="12700" rIns="0" bIns="0" anchor="t" anchorCtr="0">
            <a:spAutoFit/>
          </a:bodyPr>
          <a:lstStyle/>
          <a:p>
            <a:pPr marL="78105" lvl="0" indent="0" algn="l" rtl="0">
              <a:lnSpc>
                <a:spcPct val="100000"/>
              </a:lnSpc>
              <a:spcBef>
                <a:spcPts val="0"/>
              </a:spcBef>
              <a:spcAft>
                <a:spcPts val="0"/>
              </a:spcAft>
              <a:buNone/>
            </a:pPr>
            <a:r>
              <a:rPr lang="en"/>
              <a:t>Python </a:t>
            </a:r>
            <a:r>
              <a:rPr lang="en" dirty="0"/>
              <a:t>Version</a:t>
            </a:r>
            <a:endParaRPr/>
          </a:p>
        </p:txBody>
      </p:sp>
      <p:sp>
        <p:nvSpPr>
          <p:cNvPr id="224" name="Google Shape;224;p39"/>
          <p:cNvSpPr/>
          <p:nvPr/>
        </p:nvSpPr>
        <p:spPr>
          <a:xfrm>
            <a:off x="689609" y="760666"/>
            <a:ext cx="7957184" cy="0"/>
          </a:xfrm>
          <a:custGeom>
            <a:avLst/>
            <a:gdLst/>
            <a:ahLst/>
            <a:cxnLst/>
            <a:rect l="l" t="t" r="r" b="b"/>
            <a:pathLst>
              <a:path w="7957184" h="120000" extrusionOk="0">
                <a:moveTo>
                  <a:pt x="0" y="0"/>
                </a:moveTo>
                <a:lnTo>
                  <a:pt x="7956804"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39"/>
          <p:cNvSpPr txBox="1"/>
          <p:nvPr/>
        </p:nvSpPr>
        <p:spPr>
          <a:xfrm>
            <a:off x="564300" y="1122100"/>
            <a:ext cx="8015400" cy="2741120"/>
          </a:xfrm>
          <a:prstGeom prst="rect">
            <a:avLst/>
          </a:prstGeom>
          <a:noFill/>
          <a:ln>
            <a:noFill/>
          </a:ln>
        </p:spPr>
        <p:txBody>
          <a:bodyPr spcFirstLastPara="1" wrap="square" lIns="0" tIns="113650" rIns="0" bIns="0" anchor="t" anchorCtr="0">
            <a:spAutoFit/>
          </a:bodyPr>
          <a:lstStyle/>
          <a:p>
            <a:pPr marL="355600" marR="0" lvl="0" indent="-330200" algn="l" rtl="0">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Python</a:t>
            </a:r>
            <a:r>
              <a:rPr lang="en" sz="3000">
                <a:solidFill>
                  <a:srgbClr val="0000FF"/>
                </a:solidFill>
                <a:latin typeface="Calibri"/>
                <a:ea typeface="Calibri"/>
                <a:cs typeface="Calibri"/>
                <a:sym typeface="Calibri"/>
              </a:rPr>
              <a:t> </a:t>
            </a:r>
            <a:r>
              <a:rPr lang="en" sz="3000" u="sng">
                <a:solidFill>
                  <a:srgbClr val="0000FF"/>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versions</a:t>
            </a:r>
            <a:endParaRPr lang="en" sz="3000" dirty="0">
              <a:solidFill>
                <a:schemeClr val="dk1"/>
              </a:solidFill>
              <a:latin typeface="Calibri"/>
              <a:ea typeface="Calibri"/>
              <a:cs typeface="Calibri"/>
              <a:sym typeface="Calibri"/>
            </a:endParaRPr>
          </a:p>
          <a:p>
            <a:pPr marL="25400" marR="0" lvl="0" algn="l" rtl="0">
              <a:lnSpc>
                <a:spcPct val="100000"/>
              </a:lnSpc>
              <a:spcBef>
                <a:spcPts val="0"/>
              </a:spcBef>
              <a:spcAft>
                <a:spcPts val="0"/>
              </a:spcAft>
              <a:buClr>
                <a:schemeClr val="dk1"/>
              </a:buClr>
              <a:buSzPts val="3000"/>
            </a:pPr>
            <a:r>
              <a:rPr lang="en" sz="2200" b="0" i="0" u="none" strike="noStrike" cap="none" dirty="0">
                <a:solidFill>
                  <a:schemeClr val="dk1"/>
                </a:solidFill>
                <a:latin typeface="Calibri"/>
                <a:ea typeface="Calibri"/>
                <a:cs typeface="Calibri"/>
                <a:sym typeface="Calibri"/>
              </a:rPr>
              <a:t>             </a:t>
            </a:r>
            <a:r>
              <a:rPr lang="en" sz="2200" b="0" i="0" u="none" strike="noStrike" cap="none">
                <a:solidFill>
                  <a:schemeClr val="dk1"/>
                </a:solidFill>
                <a:latin typeface="Calibri"/>
                <a:ea typeface="Calibri"/>
                <a:cs typeface="Calibri"/>
                <a:sym typeface="Calibri"/>
              </a:rPr>
              <a:t>2.x up to 2.7, 3.x (currently </a:t>
            </a:r>
            <a:r>
              <a:rPr lang="en" sz="2200" b="0" i="0" u="none" strike="noStrike" cap="none" dirty="0">
                <a:solidFill>
                  <a:schemeClr val="dk1"/>
                </a:solidFill>
                <a:latin typeface="Calibri"/>
                <a:ea typeface="Calibri"/>
                <a:cs typeface="Calibri"/>
                <a:sym typeface="Calibri"/>
              </a:rPr>
              <a:t>3.</a:t>
            </a:r>
            <a:r>
              <a:rPr lang="en" sz="2200" dirty="0">
                <a:solidFill>
                  <a:schemeClr val="dk1"/>
                </a:solidFill>
                <a:latin typeface="Calibri"/>
                <a:ea typeface="Calibri"/>
                <a:cs typeface="Calibri"/>
                <a:sym typeface="Calibri"/>
              </a:rPr>
              <a:t>12</a:t>
            </a:r>
            <a:r>
              <a:rPr lang="en" sz="2200" b="0" i="0" u="none" strike="noStrike" cap="none">
                <a:solidFill>
                  <a:schemeClr val="dk1"/>
                </a:solidFill>
                <a:latin typeface="Calibri"/>
                <a:ea typeface="Calibri"/>
                <a:cs typeface="Calibri"/>
                <a:sym typeface="Calibri"/>
              </a:rPr>
              <a:t>.x)</a:t>
            </a:r>
            <a:endParaRPr lang="en-US" sz="1800" dirty="0"/>
          </a:p>
          <a:p>
            <a:pPr marL="1186815" marR="0" lvl="2" indent="-285750" algn="l" rtl="0">
              <a:lnSpc>
                <a:spcPct val="100000"/>
              </a:lnSpc>
              <a:spcBef>
                <a:spcPts val="430"/>
              </a:spcBef>
              <a:spcAft>
                <a:spcPts val="0"/>
              </a:spcAft>
              <a:buClr>
                <a:schemeClr val="dk1"/>
              </a:buClr>
              <a:buSzPts val="1800"/>
              <a:buFont typeface="Arial" panose="020B0604020202020204" pitchFamily="34" charset="0"/>
              <a:buChar char="•"/>
            </a:pPr>
            <a:r>
              <a:rPr lang="en" sz="1800" b="0" i="1" u="none" strike="noStrike" cap="none">
                <a:solidFill>
                  <a:schemeClr val="dk1"/>
                </a:solidFill>
                <a:latin typeface="Calibri"/>
                <a:ea typeface="Calibri"/>
                <a:cs typeface="Calibri"/>
                <a:sym typeface="Calibri"/>
              </a:rPr>
              <a:t>Python 2.x is legacy, Python 3.x is the present and future of the language</a:t>
            </a:r>
            <a:endParaRPr lang="en-US" sz="1800" dirty="0"/>
          </a:p>
          <a:p>
            <a:pPr marL="1243965" marR="0" lvl="2" indent="-342900" algn="l" rtl="0">
              <a:lnSpc>
                <a:spcPct val="100000"/>
              </a:lnSpc>
              <a:spcBef>
                <a:spcPts val="405"/>
              </a:spcBef>
              <a:spcAft>
                <a:spcPts val="0"/>
              </a:spcAft>
              <a:buClr>
                <a:schemeClr val="dk1"/>
              </a:buClr>
              <a:buSzPts val="2200"/>
              <a:buFont typeface="Arial" panose="020B0604020202020204" pitchFamily="34" charset="0"/>
              <a:buChar char="•"/>
            </a:pPr>
            <a:r>
              <a:rPr lang="en" sz="2200" b="0" i="0" u="none" strike="noStrike" cap="none">
                <a:solidFill>
                  <a:schemeClr val="dk1"/>
                </a:solidFill>
                <a:latin typeface="Calibri"/>
                <a:ea typeface="Calibri"/>
                <a:cs typeface="Calibri"/>
                <a:sym typeface="Calibri"/>
              </a:rPr>
              <a:t>3.x may have compatibility issue with other software</a:t>
            </a:r>
            <a:endParaRPr lang="en" sz="2200" dirty="0">
              <a:solidFill>
                <a:schemeClr val="dk1"/>
              </a:solidFill>
              <a:latin typeface="Calibri"/>
              <a:ea typeface="Calibri"/>
              <a:cs typeface="Calibri"/>
              <a:sym typeface="Calibri"/>
            </a:endParaRPr>
          </a:p>
          <a:p>
            <a:pPr marL="1243965" marR="0" lvl="2" indent="-342900" algn="l" rtl="0">
              <a:lnSpc>
                <a:spcPct val="100000"/>
              </a:lnSpc>
              <a:spcBef>
                <a:spcPts val="405"/>
              </a:spcBef>
              <a:spcAft>
                <a:spcPts val="0"/>
              </a:spcAft>
              <a:buClr>
                <a:schemeClr val="dk1"/>
              </a:buClr>
              <a:buSzPts val="2200"/>
              <a:buFont typeface="Arial" panose="020B0604020202020204" pitchFamily="34" charset="0"/>
              <a:buChar char="•"/>
            </a:pPr>
            <a:endParaRPr lang="en" sz="2200" b="0" i="0" u="none" strike="noStrike" cap="none" dirty="0">
              <a:solidFill>
                <a:schemeClr val="dk1"/>
              </a:solidFill>
              <a:latin typeface="Calibri"/>
              <a:ea typeface="Calibri"/>
              <a:cs typeface="Calibri"/>
              <a:sym typeface="Calibri"/>
            </a:endParaRPr>
          </a:p>
          <a:p>
            <a:pPr marL="901065" marR="0" lvl="2" algn="l" rtl="0">
              <a:lnSpc>
                <a:spcPct val="100000"/>
              </a:lnSpc>
              <a:spcBef>
                <a:spcPts val="405"/>
              </a:spcBef>
              <a:spcAft>
                <a:spcPts val="0"/>
              </a:spcAft>
              <a:buClr>
                <a:schemeClr val="dk1"/>
              </a:buClr>
              <a:buSzPts val="2200"/>
            </a:pPr>
            <a:r>
              <a:rPr lang="en" sz="2200" b="0" i="0" u="none" strike="noStrike" cap="none">
                <a:solidFill>
                  <a:schemeClr val="dk1"/>
                </a:solidFill>
                <a:latin typeface="Calibri"/>
                <a:ea typeface="Calibri"/>
                <a:cs typeface="Calibri"/>
                <a:sym typeface="Calibri"/>
              </a:rPr>
              <a:t>Be careful when you download different versions</a:t>
            </a:r>
            <a:endParaRPr lang="en-US" sz="2200" b="0" i="0" u="none" strike="noStrike" cap="none" dirty="0">
              <a:solidFill>
                <a:schemeClr val="dk1"/>
              </a:solidFill>
              <a:latin typeface="Calibri"/>
              <a:ea typeface="Calibri"/>
              <a:cs typeface="Calibri"/>
              <a:sym typeface="Calibri"/>
            </a:endParaRPr>
          </a:p>
          <a:p>
            <a:pPr marL="1186815" marR="0" lvl="2" indent="-285750" algn="l" rtl="0">
              <a:lnSpc>
                <a:spcPct val="100000"/>
              </a:lnSpc>
              <a:spcBef>
                <a:spcPts val="360"/>
              </a:spcBef>
              <a:spcAft>
                <a:spcPts val="0"/>
              </a:spcAft>
              <a:buClr>
                <a:schemeClr val="dk1"/>
              </a:buClr>
              <a:buSzPts val="1800"/>
              <a:buFont typeface="Arial" panose="020B0604020202020204" pitchFamily="34" charset="0"/>
              <a:buChar char="•"/>
            </a:pPr>
            <a:r>
              <a:rPr lang="en" sz="1800" b="0" i="0" u="none" strike="noStrike" cap="none">
                <a:solidFill>
                  <a:schemeClr val="dk1"/>
                </a:solidFill>
                <a:latin typeface="Calibri"/>
                <a:ea typeface="Calibri"/>
                <a:cs typeface="Calibri"/>
                <a:sym typeface="Calibri"/>
              </a:rPr>
              <a:t>Especially when you install external libraries and packages </a:t>
            </a:r>
            <a:endParaRPr lang="en-US"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651175" y="380150"/>
            <a:ext cx="7620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b="1"/>
              <a:t>One way to know the version of Python!</a:t>
            </a:r>
            <a:endParaRPr sz="3000" b="1"/>
          </a:p>
        </p:txBody>
      </p:sp>
      <p:sp>
        <p:nvSpPr>
          <p:cNvPr id="218" name="Google Shape;218;p38"/>
          <p:cNvSpPr txBox="1">
            <a:spLocks noGrp="1"/>
          </p:cNvSpPr>
          <p:nvPr>
            <p:ph type="body" idx="1"/>
          </p:nvPr>
        </p:nvSpPr>
        <p:spPr>
          <a:xfrm>
            <a:off x="552115" y="1042084"/>
            <a:ext cx="7971900" cy="3077766"/>
          </a:xfrm>
          <a:prstGeom prst="rect">
            <a:avLst/>
          </a:prstGeom>
        </p:spPr>
        <p:txBody>
          <a:bodyPr spcFirstLastPara="1" wrap="square" lIns="0" tIns="0" rIns="0" bIns="0" anchor="t" anchorCtr="0">
            <a:spAutoFit/>
          </a:bodyPr>
          <a:lstStyle/>
          <a:p>
            <a:pPr marL="457200" lvl="0" indent="-381000" algn="l" rtl="0">
              <a:lnSpc>
                <a:spcPct val="200000"/>
              </a:lnSpc>
              <a:spcBef>
                <a:spcPts val="0"/>
              </a:spcBef>
              <a:spcAft>
                <a:spcPts val="0"/>
              </a:spcAft>
              <a:buClr>
                <a:schemeClr val="dk1"/>
              </a:buClr>
              <a:buSzPts val="2400"/>
              <a:buFont typeface="Wingdings" panose="05000000000000000000" pitchFamily="2" charset="2"/>
              <a:buChar char="q"/>
            </a:pPr>
            <a:r>
              <a:rPr lang="en-US" dirty="0">
                <a:solidFill>
                  <a:schemeClr val="tx1"/>
                </a:solidFill>
                <a:latin typeface="+mn-lt"/>
              </a:rPr>
              <a:t>Command Prompt</a:t>
            </a:r>
          </a:p>
          <a:p>
            <a:pPr marL="457200" lvl="0" indent="-381000" algn="l" rtl="0">
              <a:lnSpc>
                <a:spcPct val="200000"/>
              </a:lnSpc>
              <a:spcBef>
                <a:spcPts val="0"/>
              </a:spcBef>
              <a:spcAft>
                <a:spcPts val="0"/>
              </a:spcAft>
              <a:buClr>
                <a:schemeClr val="dk1"/>
              </a:buClr>
              <a:buSzPts val="2400"/>
              <a:buFont typeface="Wingdings" panose="05000000000000000000" pitchFamily="2" charset="2"/>
              <a:buChar char="q"/>
            </a:pPr>
            <a:r>
              <a:rPr lang="en-US" dirty="0">
                <a:solidFill>
                  <a:schemeClr val="tx1"/>
                </a:solidFill>
                <a:latin typeface="+mn-lt"/>
              </a:rPr>
              <a:t>Why this is important?</a:t>
            </a:r>
          </a:p>
          <a:p>
            <a:pPr marL="914400" lvl="1" indent="-381000" algn="l" rtl="0">
              <a:lnSpc>
                <a:spcPct val="200000"/>
              </a:lnSpc>
              <a:spcBef>
                <a:spcPts val="0"/>
              </a:spcBef>
              <a:spcAft>
                <a:spcPts val="0"/>
              </a:spcAft>
              <a:buClr>
                <a:schemeClr val="dk1"/>
              </a:buClr>
              <a:buSzPts val="2400"/>
              <a:buFont typeface="Arial" panose="020B0604020202020204" pitchFamily="34" charset="0"/>
              <a:buChar char="•"/>
            </a:pPr>
            <a:r>
              <a:rPr lang="en-US" sz="2000" dirty="0">
                <a:solidFill>
                  <a:schemeClr val="tx1"/>
                </a:solidFill>
                <a:latin typeface="+mn-lt"/>
              </a:rPr>
              <a:t>Different libraries</a:t>
            </a:r>
          </a:p>
          <a:p>
            <a:pPr marL="914400" lvl="1" indent="-381000" algn="l" rtl="0">
              <a:lnSpc>
                <a:spcPct val="200000"/>
              </a:lnSpc>
              <a:spcBef>
                <a:spcPts val="0"/>
              </a:spcBef>
              <a:spcAft>
                <a:spcPts val="0"/>
              </a:spcAft>
              <a:buClr>
                <a:schemeClr val="dk1"/>
              </a:buClr>
              <a:buSzPts val="2400"/>
              <a:buFont typeface="Arial" panose="020B0604020202020204" pitchFamily="34" charset="0"/>
              <a:buChar char="•"/>
            </a:pPr>
            <a:r>
              <a:rPr lang="en-US" sz="2000" dirty="0">
                <a:solidFill>
                  <a:schemeClr val="tx1"/>
                </a:solidFill>
                <a:latin typeface="+mn-lt"/>
              </a:rPr>
              <a:t>Functionality</a:t>
            </a:r>
          </a:p>
          <a:p>
            <a:pPr marL="914400" lvl="1" indent="-406400" algn="l" rtl="0">
              <a:lnSpc>
                <a:spcPct val="200000"/>
              </a:lnSpc>
              <a:spcBef>
                <a:spcPts val="0"/>
              </a:spcBef>
              <a:spcAft>
                <a:spcPts val="0"/>
              </a:spcAft>
              <a:buClr>
                <a:schemeClr val="dk1"/>
              </a:buClr>
              <a:buSzPts val="2800"/>
              <a:buFont typeface="Arial" panose="020B0604020202020204" pitchFamily="34" charset="0"/>
              <a:buChar char="•"/>
            </a:pPr>
            <a:r>
              <a:rPr lang="en-US" sz="2000" dirty="0">
                <a:solidFill>
                  <a:schemeClr val="tx1"/>
                </a:solidFill>
                <a:latin typeface="+mn-lt"/>
              </a:rPr>
              <a:t>Version reliability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1889250" y="139725"/>
            <a:ext cx="5340900" cy="1015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300"/>
              <a:t>What if I do not want to deal with the command prompt?</a:t>
            </a:r>
            <a:endParaRPr sz="3300"/>
          </a:p>
        </p:txBody>
      </p:sp>
      <p:pic>
        <p:nvPicPr>
          <p:cNvPr id="252" name="Google Shape;252;p43"/>
          <p:cNvPicPr preferRelativeResize="0"/>
          <p:nvPr/>
        </p:nvPicPr>
        <p:blipFill>
          <a:blip r:embed="rId3">
            <a:alphaModFix/>
          </a:blip>
          <a:stretch>
            <a:fillRect/>
          </a:stretch>
        </p:blipFill>
        <p:spPr>
          <a:xfrm>
            <a:off x="2201475" y="1256998"/>
            <a:ext cx="4716449" cy="3537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title"/>
          </p:nvPr>
        </p:nvSpPr>
        <p:spPr>
          <a:xfrm>
            <a:off x="1690044" y="0"/>
            <a:ext cx="6261260" cy="92333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000"/>
              <a:t>You can have both ways of writing python in most of text editors!</a:t>
            </a:r>
            <a:endParaRPr sz="3000"/>
          </a:p>
        </p:txBody>
      </p:sp>
      <p:pic>
        <p:nvPicPr>
          <p:cNvPr id="4" name="Picture 3"/>
          <p:cNvPicPr>
            <a:picLocks noChangeAspect="1"/>
          </p:cNvPicPr>
          <p:nvPr/>
        </p:nvPicPr>
        <p:blipFill>
          <a:blip r:embed="rId3"/>
          <a:stretch>
            <a:fillRect/>
          </a:stretch>
        </p:blipFill>
        <p:spPr>
          <a:xfrm>
            <a:off x="1865658" y="1042343"/>
            <a:ext cx="5555560" cy="3371252"/>
          </a:xfrm>
          <a:prstGeom prst="rect">
            <a:avLst/>
          </a:prstGeom>
        </p:spPr>
      </p:pic>
      <p:sp>
        <p:nvSpPr>
          <p:cNvPr id="5" name="TextBox 4"/>
          <p:cNvSpPr txBox="1"/>
          <p:nvPr/>
        </p:nvSpPr>
        <p:spPr>
          <a:xfrm>
            <a:off x="86139" y="4592242"/>
            <a:ext cx="6619461" cy="307777"/>
          </a:xfrm>
          <a:prstGeom prst="rect">
            <a:avLst/>
          </a:prstGeom>
          <a:noFill/>
        </p:spPr>
        <p:txBody>
          <a:bodyPr wrap="square" rtlCol="0">
            <a:spAutoFit/>
          </a:bodyPr>
          <a:lstStyle/>
          <a:p>
            <a:r>
              <a:rPr lang="en-US" dirty="0">
                <a:hlinkClick r:id="rId4"/>
              </a:rPr>
              <a:t>Source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05" y="73964"/>
            <a:ext cx="4770508" cy="572700"/>
          </a:xfrm>
        </p:spPr>
        <p:txBody>
          <a:bodyPr>
            <a:normAutofit fontScale="90000"/>
          </a:bodyPr>
          <a:lstStyle/>
          <a:p>
            <a:r>
              <a:rPr lang="en-US" dirty="0">
                <a:solidFill>
                  <a:schemeClr val="tx1"/>
                </a:solidFill>
              </a:rPr>
              <a:t>Visual Studio Code (VS code)</a:t>
            </a:r>
          </a:p>
        </p:txBody>
      </p:sp>
      <p:sp>
        <p:nvSpPr>
          <p:cNvPr id="3" name="Content Placeholder 2"/>
          <p:cNvSpPr>
            <a:spLocks noGrp="1"/>
          </p:cNvSpPr>
          <p:nvPr>
            <p:ph idx="1"/>
          </p:nvPr>
        </p:nvSpPr>
        <p:spPr>
          <a:xfrm>
            <a:off x="298172" y="815710"/>
            <a:ext cx="8474765" cy="2060012"/>
          </a:xfrm>
        </p:spPr>
        <p:txBody>
          <a:bodyPr>
            <a:normAutofit lnSpcReduction="10000"/>
          </a:bodyPr>
          <a:lstStyle/>
          <a:p>
            <a:r>
              <a:rPr lang="en-US" dirty="0">
                <a:solidFill>
                  <a:schemeClr val="tx1"/>
                </a:solidFill>
              </a:rPr>
              <a:t>Developed by Microsoft for Windows, Linux, macOS </a:t>
            </a:r>
          </a:p>
          <a:p>
            <a:endParaRPr lang="en-US" dirty="0">
              <a:solidFill>
                <a:schemeClr val="tx1"/>
              </a:solidFill>
            </a:endParaRPr>
          </a:p>
          <a:p>
            <a:r>
              <a:rPr lang="en-US" dirty="0">
                <a:solidFill>
                  <a:schemeClr val="tx1"/>
                </a:solidFill>
              </a:rPr>
              <a:t>Used with a variety of programming languages: Python, Java, JavaScript, C++</a:t>
            </a:r>
          </a:p>
          <a:p>
            <a:pPr marL="0" indent="0">
              <a:buNone/>
            </a:pPr>
            <a:r>
              <a:rPr lang="en-US" dirty="0">
                <a:solidFill>
                  <a:schemeClr val="tx1"/>
                </a:solidFill>
              </a:rPr>
              <a:t> </a:t>
            </a:r>
          </a:p>
          <a:p>
            <a:r>
              <a:rPr lang="en-US" dirty="0">
                <a:solidFill>
                  <a:schemeClr val="tx1"/>
                </a:solidFill>
              </a:rPr>
              <a:t>Various features: debugging, syntax highlighting, intelligent code completion, version control with </a:t>
            </a:r>
            <a:r>
              <a:rPr lang="en-US" dirty="0" err="1">
                <a:solidFill>
                  <a:schemeClr val="tx1"/>
                </a:solidFill>
              </a:rPr>
              <a:t>Git</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TextBox 4"/>
          <p:cNvSpPr txBox="1"/>
          <p:nvPr/>
        </p:nvSpPr>
        <p:spPr>
          <a:xfrm>
            <a:off x="390939" y="3134140"/>
            <a:ext cx="2378765" cy="307777"/>
          </a:xfrm>
          <a:prstGeom prst="rect">
            <a:avLst/>
          </a:prstGeom>
          <a:noFill/>
        </p:spPr>
        <p:txBody>
          <a:bodyPr wrap="square" rtlCol="0">
            <a:spAutoFit/>
          </a:bodyPr>
          <a:lstStyle/>
          <a:p>
            <a:r>
              <a:rPr lang="en-US" dirty="0">
                <a:hlinkClick r:id="rId2"/>
              </a:rPr>
              <a:t>Download Link</a:t>
            </a:r>
            <a:endParaRPr lang="en-US" dirty="0"/>
          </a:p>
        </p:txBody>
      </p:sp>
    </p:spTree>
    <p:extLst>
      <p:ext uri="{BB962C8B-B14F-4D97-AF65-F5344CB8AC3E}">
        <p14:creationId xmlns:p14="http://schemas.microsoft.com/office/powerpoint/2010/main" val="425696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0087" y="901147"/>
            <a:ext cx="3591339" cy="609601"/>
          </a:xfrm>
        </p:spPr>
        <p:txBody>
          <a:bodyPr>
            <a:noAutofit/>
          </a:bodyPr>
          <a:lstStyle/>
          <a:p>
            <a:pPr marL="0" indent="0" fontAlgn="t">
              <a:buNone/>
            </a:pPr>
            <a:r>
              <a:rPr lang="en-US" sz="3200" dirty="0">
                <a:solidFill>
                  <a:schemeClr val="tx1"/>
                </a:solidFill>
              </a:rPr>
              <a:t>ANACONDA</a:t>
            </a:r>
            <a:endParaRPr lang="en-US" sz="3200" dirty="0"/>
          </a:p>
          <a:p>
            <a:endParaRPr lang="en-US" sz="3200" dirty="0">
              <a:solidFill>
                <a:schemeClr val="tx1"/>
              </a:solidFill>
            </a:endParaRPr>
          </a:p>
        </p:txBody>
      </p:sp>
      <p:pic>
        <p:nvPicPr>
          <p:cNvPr id="5" name="Picture 4"/>
          <p:cNvPicPr>
            <a:picLocks noChangeAspect="1"/>
          </p:cNvPicPr>
          <p:nvPr/>
        </p:nvPicPr>
        <p:blipFill>
          <a:blip r:embed="rId2"/>
          <a:stretch>
            <a:fillRect/>
          </a:stretch>
        </p:blipFill>
        <p:spPr>
          <a:xfrm>
            <a:off x="1954281" y="712075"/>
            <a:ext cx="1612429" cy="880179"/>
          </a:xfrm>
          <a:prstGeom prst="rect">
            <a:avLst/>
          </a:prstGeom>
        </p:spPr>
      </p:pic>
      <p:sp>
        <p:nvSpPr>
          <p:cNvPr id="4" name="TextBox 3"/>
          <p:cNvSpPr txBox="1"/>
          <p:nvPr/>
        </p:nvSpPr>
        <p:spPr>
          <a:xfrm>
            <a:off x="457201" y="1891976"/>
            <a:ext cx="7189304"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An </a:t>
            </a:r>
            <a:r>
              <a:rPr lang="en-US" sz="1800" b="1" dirty="0"/>
              <a:t>open-source</a:t>
            </a:r>
            <a:r>
              <a:rPr lang="en-US" sz="1800" dirty="0"/>
              <a:t> Python distribution platform (</a:t>
            </a:r>
            <a:r>
              <a:rPr lang="en-US" sz="1800" dirty="0">
                <a:hlinkClick r:id="rId3"/>
              </a:rPr>
              <a:t>Download link</a:t>
            </a:r>
            <a:r>
              <a:rPr lang="en-US"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Manages packages and working environments</a:t>
            </a:r>
          </a:p>
        </p:txBody>
      </p:sp>
      <p:sp>
        <p:nvSpPr>
          <p:cNvPr id="8" name="Google Shape;244;p42"/>
          <p:cNvSpPr txBox="1">
            <a:spLocks/>
          </p:cNvSpPr>
          <p:nvPr/>
        </p:nvSpPr>
        <p:spPr>
          <a:xfrm>
            <a:off x="1709116" y="58219"/>
            <a:ext cx="5435400" cy="4617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baseline="0">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rPr>
              <a:t>How Do I Program In Python?</a:t>
            </a:r>
          </a:p>
        </p:txBody>
      </p:sp>
    </p:spTree>
    <p:extLst>
      <p:ext uri="{BB962C8B-B14F-4D97-AF65-F5344CB8AC3E}">
        <p14:creationId xmlns:p14="http://schemas.microsoft.com/office/powerpoint/2010/main" val="479933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7"/>
          <p:cNvSpPr txBox="1">
            <a:spLocks noGrp="1"/>
          </p:cNvSpPr>
          <p:nvPr>
            <p:ph type="title"/>
          </p:nvPr>
        </p:nvSpPr>
        <p:spPr>
          <a:xfrm>
            <a:off x="2210400" y="162763"/>
            <a:ext cx="4623000" cy="6774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b="1">
                <a:solidFill>
                  <a:srgbClr val="3C78D8"/>
                </a:solidFill>
              </a:rPr>
              <a:t>Google Colab</a:t>
            </a:r>
            <a:endParaRPr b="1">
              <a:solidFill>
                <a:srgbClr val="3C78D8"/>
              </a:solidFill>
            </a:endParaRPr>
          </a:p>
        </p:txBody>
      </p:sp>
      <p:sp>
        <p:nvSpPr>
          <p:cNvPr id="278" name="Google Shape;278;p47"/>
          <p:cNvSpPr txBox="1">
            <a:spLocks noGrp="1"/>
          </p:cNvSpPr>
          <p:nvPr>
            <p:ph type="body" idx="1"/>
          </p:nvPr>
        </p:nvSpPr>
        <p:spPr>
          <a:xfrm>
            <a:off x="535940" y="942784"/>
            <a:ext cx="7971900" cy="2141355"/>
          </a:xfrm>
          <a:prstGeom prst="rect">
            <a:avLst/>
          </a:prstGeom>
        </p:spPr>
        <p:txBody>
          <a:bodyPr spcFirstLastPara="1" wrap="square" lIns="0" tIns="0" rIns="0" bIns="0" anchor="t" anchorCtr="0">
            <a:spAutoFit/>
          </a:bodyPr>
          <a:lstStyle/>
          <a:p>
            <a:pPr marL="457200" lvl="0" indent="-349250" algn="l" rtl="0">
              <a:spcBef>
                <a:spcPts val="0"/>
              </a:spcBef>
              <a:spcAft>
                <a:spcPts val="0"/>
              </a:spcAft>
              <a:buClr>
                <a:schemeClr val="dk1"/>
              </a:buClr>
              <a:buSzPts val="1900"/>
              <a:buChar char="➔"/>
            </a:pPr>
            <a:r>
              <a:rPr lang="en" sz="2500" dirty="0"/>
              <a:t>What we covered so far was based on the fact that you want to use your own computer as a Python interpreter!</a:t>
            </a:r>
            <a:endParaRPr sz="2500" dirty="0"/>
          </a:p>
          <a:p>
            <a:pPr marL="457200" lvl="0" indent="-349250" algn="l" rtl="0">
              <a:spcBef>
                <a:spcPts val="0"/>
              </a:spcBef>
              <a:spcAft>
                <a:spcPts val="0"/>
              </a:spcAft>
              <a:buClr>
                <a:srgbClr val="FF0000"/>
              </a:buClr>
              <a:buSzPts val="1900"/>
              <a:buChar char="➔"/>
            </a:pPr>
            <a:r>
              <a:rPr lang="en" sz="2500" dirty="0">
                <a:solidFill>
                  <a:srgbClr val="FF0000"/>
                </a:solidFill>
              </a:rPr>
              <a:t>What if I want to practice programming on the web?</a:t>
            </a:r>
            <a:endParaRPr sz="2500" dirty="0">
              <a:solidFill>
                <a:srgbClr val="FF0000"/>
              </a:solidFill>
            </a:endParaRPr>
          </a:p>
          <a:p>
            <a:pPr marL="914400" lvl="1" indent="-349250" algn="l" rtl="0">
              <a:spcBef>
                <a:spcPts val="0"/>
              </a:spcBef>
              <a:spcAft>
                <a:spcPts val="0"/>
              </a:spcAft>
              <a:buClr>
                <a:schemeClr val="dk1"/>
              </a:buClr>
              <a:buSzPts val="1900"/>
              <a:buChar char="◆"/>
            </a:pPr>
            <a:r>
              <a:rPr lang="en" sz="2300" dirty="0">
                <a:solidFill>
                  <a:schemeClr val="dk1"/>
                </a:solidFill>
                <a:hlinkClick r:id="rId3"/>
              </a:rPr>
              <a:t>Google Colab</a:t>
            </a:r>
            <a:endParaRPr sz="2300" dirty="0">
              <a:solidFill>
                <a:schemeClr val="dk1"/>
              </a:solidFill>
            </a:endParaRPr>
          </a:p>
          <a:p>
            <a:pPr marL="914400" lvl="1" indent="-349250" algn="l" rtl="0">
              <a:spcBef>
                <a:spcPts val="0"/>
              </a:spcBef>
              <a:spcAft>
                <a:spcPts val="0"/>
              </a:spcAft>
              <a:buClr>
                <a:schemeClr val="dk1"/>
              </a:buClr>
              <a:buSzPts val="1900"/>
              <a:buChar char="◆"/>
            </a:pPr>
            <a:r>
              <a:rPr lang="en" sz="2300" dirty="0">
                <a:solidFill>
                  <a:schemeClr val="dk1"/>
                </a:solidFill>
              </a:rPr>
              <a:t>Github (</a:t>
            </a:r>
            <a:r>
              <a:rPr lang="en" sz="2300" dirty="0">
                <a:solidFill>
                  <a:srgbClr val="FF9900"/>
                </a:solidFill>
              </a:rPr>
              <a:t>Not recommended for now!</a:t>
            </a:r>
            <a:r>
              <a:rPr lang="en" sz="2300" dirty="0">
                <a:solidFill>
                  <a:schemeClr val="dk1"/>
                </a:solidFill>
              </a:rPr>
              <a:t>)</a:t>
            </a:r>
            <a:endParaRPr sz="2300" dirty="0">
              <a:solidFill>
                <a:schemeClr val="dk1"/>
              </a:solidFill>
            </a:endParaRPr>
          </a:p>
        </p:txBody>
      </p:sp>
      <p:pic>
        <p:nvPicPr>
          <p:cNvPr id="279" name="Google Shape;279;p47"/>
          <p:cNvPicPr preferRelativeResize="0"/>
          <p:nvPr/>
        </p:nvPicPr>
        <p:blipFill>
          <a:blip r:embed="rId4">
            <a:alphaModFix/>
          </a:blip>
          <a:stretch>
            <a:fillRect/>
          </a:stretch>
        </p:blipFill>
        <p:spPr>
          <a:xfrm>
            <a:off x="2235125" y="3531900"/>
            <a:ext cx="4673751" cy="1561075"/>
          </a:xfrm>
          <a:prstGeom prst="rect">
            <a:avLst/>
          </a:prstGeom>
          <a:noFill/>
          <a:ln>
            <a:noFill/>
          </a:ln>
        </p:spPr>
      </p:pic>
    </p:spTree>
    <p:extLst>
      <p:ext uri="{BB962C8B-B14F-4D97-AF65-F5344CB8AC3E}">
        <p14:creationId xmlns:p14="http://schemas.microsoft.com/office/powerpoint/2010/main" val="338845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9EC9-9C6E-D7FF-80F3-0A1231D3C5B3}"/>
              </a:ext>
            </a:extLst>
          </p:cNvPr>
          <p:cNvSpPr>
            <a:spLocks noGrp="1"/>
          </p:cNvSpPr>
          <p:nvPr>
            <p:ph type="title"/>
          </p:nvPr>
        </p:nvSpPr>
        <p:spPr>
          <a:xfrm>
            <a:off x="0" y="33889"/>
            <a:ext cx="5318185" cy="719429"/>
          </a:xfrm>
        </p:spPr>
        <p:txBody>
          <a:bodyPr/>
          <a:lstStyle/>
          <a:p>
            <a:r>
              <a:rPr lang="en-US" dirty="0">
                <a:solidFill>
                  <a:schemeClr val="tx1"/>
                </a:solidFill>
              </a:rPr>
              <a:t>Teaching</a:t>
            </a:r>
          </a:p>
        </p:txBody>
      </p:sp>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3</a:t>
            </a:fld>
            <a:endParaRPr lang="en-US" dirty="0"/>
          </a:p>
        </p:txBody>
      </p:sp>
      <p:grpSp>
        <p:nvGrpSpPr>
          <p:cNvPr id="3" name="Group 2"/>
          <p:cNvGrpSpPr/>
          <p:nvPr/>
        </p:nvGrpSpPr>
        <p:grpSpPr>
          <a:xfrm>
            <a:off x="32707" y="1044627"/>
            <a:ext cx="3383819" cy="3365870"/>
            <a:chOff x="1083112" y="1003039"/>
            <a:chExt cx="3383819" cy="3365870"/>
          </a:xfrm>
        </p:grpSpPr>
        <p:pic>
          <p:nvPicPr>
            <p:cNvPr id="83" name="Picture 82" descr="A cartoon snake with a speech bubble&#10;&#10;Description automatically generated">
              <a:extLst>
                <a:ext uri="{FF2B5EF4-FFF2-40B4-BE49-F238E27FC236}">
                  <a16:creationId xmlns:a16="http://schemas.microsoft.com/office/drawing/2014/main" id="{15F5CEDD-5096-5EA5-9F90-304E986A975A}"/>
                </a:ext>
              </a:extLst>
            </p:cNvPr>
            <p:cNvPicPr>
              <a:picLocks noChangeAspect="1"/>
            </p:cNvPicPr>
            <p:nvPr/>
          </p:nvPicPr>
          <p:blipFill>
            <a:blip r:embed="rId2"/>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4"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342900" indent="-342900">
                <a:buAutoNum type="arabicPeriod"/>
              </a:pPr>
              <a:r>
                <a:rPr lang="en-US" sz="1200" b="1" dirty="0">
                  <a:ea typeface="Calibri"/>
                  <a:cs typeface="Calibri"/>
                </a:rPr>
                <a:t>Manipulating Spatial Data</a:t>
              </a:r>
            </a:p>
            <a:p>
              <a:pPr marL="342900" indent="-342900">
                <a:buFontTx/>
                <a:buAutoNum type="arabicPeriod"/>
              </a:pPr>
              <a:r>
                <a:rPr lang="en-US" sz="1200" b="1" dirty="0">
                  <a:ea typeface="Calibri"/>
                  <a:cs typeface="Calibri"/>
                </a:rPr>
                <a:t>Web Mapping</a:t>
              </a:r>
            </a:p>
            <a:p>
              <a:pPr marL="342900" indent="-342900">
                <a:buFontTx/>
                <a:buAutoNum type="arabicPeriod"/>
              </a:pPr>
              <a:r>
                <a:rPr lang="en-US" sz="1200" b="1" dirty="0">
                  <a:ea typeface="Calibri"/>
                  <a:cs typeface="Calibri"/>
                </a:rPr>
                <a:t>Processing Raster</a:t>
              </a:r>
            </a:p>
            <a:p>
              <a:pPr marL="342900" indent="-342900">
                <a:buFontTx/>
                <a:buAutoNum type="arabicPeriod"/>
              </a:pPr>
              <a:r>
                <a:rPr lang="en-US" sz="1200" b="1" dirty="0">
                  <a:ea typeface="Calibri"/>
                  <a:cs typeface="Calibri"/>
                </a:rPr>
                <a:t>Data Analysis</a:t>
              </a:r>
            </a:p>
            <a:p>
              <a:pPr marL="342900" indent="-342900">
                <a:buFontTx/>
                <a:buAutoNum type="arabicPeriod"/>
              </a:pPr>
              <a:r>
                <a:rPr lang="en-US" sz="1200" b="1" dirty="0">
                  <a:ea typeface="Calibri"/>
                  <a:cs typeface="Calibri"/>
                </a:rPr>
                <a:t>Creating Custom Tool</a:t>
              </a:r>
            </a:p>
            <a:p>
              <a:pPr marL="342900" indent="-342900">
                <a:buFontTx/>
                <a:buAutoNum type="arabicPeriod"/>
              </a:pPr>
              <a:r>
                <a:rPr lang="en-US" sz="1200" b="1" dirty="0">
                  <a:ea typeface="Calibri"/>
                  <a:cs typeface="Calibri"/>
                </a:rPr>
                <a:t>Data Visualization</a:t>
              </a:r>
            </a:p>
            <a:p>
              <a:pPr marL="342900" indent="-342900">
                <a:buAutoNum type="arabicPeriod"/>
              </a:pPr>
              <a:r>
                <a:rPr lang="en-US" sz="1200" b="1" dirty="0">
                  <a:ea typeface="Calibri"/>
                  <a:cs typeface="Calibri"/>
                </a:rPr>
                <a:t>…</a:t>
              </a:r>
            </a:p>
          </p:txBody>
        </p:sp>
        <p:sp>
          <p:nvSpPr>
            <p:cNvPr id="6" name="TextBox 5"/>
            <p:cNvSpPr txBox="1"/>
            <p:nvPr/>
          </p:nvSpPr>
          <p:spPr>
            <a:xfrm>
              <a:off x="1083112" y="1003039"/>
              <a:ext cx="3383819" cy="369332"/>
            </a:xfrm>
            <a:prstGeom prst="rect">
              <a:avLst/>
            </a:prstGeom>
            <a:noFill/>
          </p:spPr>
          <p:txBody>
            <a:bodyPr wrap="square" rtlCol="0">
              <a:spAutoFit/>
            </a:bodyPr>
            <a:lstStyle/>
            <a:p>
              <a:pPr indent="-214313" algn="ctr">
                <a:buFont typeface="Arial" panose="020B0604020202020204" pitchFamily="34" charset="0"/>
                <a:buChar char="•"/>
              </a:pPr>
              <a:r>
                <a:rPr lang="en-US" sz="1800" b="1" dirty="0">
                  <a:solidFill>
                    <a:srgbClr val="C00000"/>
                  </a:solidFill>
                  <a:ea typeface="Calibri"/>
                  <a:cs typeface="Calibri"/>
                </a:rPr>
                <a:t>Python Programming</a:t>
              </a:r>
            </a:p>
          </p:txBody>
        </p:sp>
      </p:grpSp>
      <p:grpSp>
        <p:nvGrpSpPr>
          <p:cNvPr id="10" name="Group 9"/>
          <p:cNvGrpSpPr/>
          <p:nvPr/>
        </p:nvGrpSpPr>
        <p:grpSpPr>
          <a:xfrm>
            <a:off x="6156626" y="1050983"/>
            <a:ext cx="2954667" cy="3193623"/>
            <a:chOff x="5240120" y="1070263"/>
            <a:chExt cx="2634872" cy="3027324"/>
          </a:xfrm>
        </p:grpSpPr>
        <p:sp>
          <p:nvSpPr>
            <p:cNvPr id="7" name="TextBox 6"/>
            <p:cNvSpPr txBox="1"/>
            <p:nvPr/>
          </p:nvSpPr>
          <p:spPr>
            <a:xfrm>
              <a:off x="5240120" y="1070263"/>
              <a:ext cx="2634872" cy="350100"/>
            </a:xfrm>
            <a:prstGeom prst="rect">
              <a:avLst/>
            </a:prstGeom>
            <a:noFill/>
          </p:spPr>
          <p:txBody>
            <a:bodyPr wrap="square" rtlCol="0">
              <a:spAutoFit/>
            </a:bodyPr>
            <a:lstStyle/>
            <a:p>
              <a:pPr marL="214313" indent="-214313" algn="ctr">
                <a:buFont typeface="Arial" panose="020B0604020202020204" pitchFamily="34" charset="0"/>
                <a:buChar char="•"/>
              </a:pPr>
              <a:r>
                <a:rPr lang="en-US" sz="1800" b="1" dirty="0">
                  <a:solidFill>
                    <a:srgbClr val="C00000"/>
                  </a:solidFill>
                  <a:ea typeface="Calibri"/>
                  <a:cs typeface="Calibri"/>
                </a:rPr>
                <a:t>Intermediate Statistics</a:t>
              </a:r>
            </a:p>
          </p:txBody>
        </p:sp>
        <p:sp>
          <p:nvSpPr>
            <p:cNvPr id="9" name="TextBox 8"/>
            <p:cNvSpPr txBox="1"/>
            <p:nvPr/>
          </p:nvSpPr>
          <p:spPr>
            <a:xfrm>
              <a:off x="5663359" y="2959762"/>
              <a:ext cx="1981132" cy="1137825"/>
            </a:xfrm>
            <a:prstGeom prst="rect">
              <a:avLst/>
            </a:prstGeom>
            <a:noFill/>
          </p:spPr>
          <p:txBody>
            <a:bodyPr wrap="square" rtlCol="0">
              <a:spAutoFit/>
            </a:bodyPr>
            <a:lstStyle/>
            <a:p>
              <a:pPr marL="257175" indent="-257175">
                <a:buAutoNum type="arabicPeriod"/>
              </a:pPr>
              <a:r>
                <a:rPr lang="en-US" sz="1200" b="1" dirty="0">
                  <a:ea typeface="Calibri"/>
                  <a:cs typeface="Calibri"/>
                </a:rPr>
                <a:t>Bivariate regression</a:t>
              </a:r>
            </a:p>
            <a:p>
              <a:pPr marL="257175" indent="-257175">
                <a:buAutoNum type="arabicPeriod"/>
              </a:pPr>
              <a:r>
                <a:rPr lang="en-US" sz="1200" b="1" dirty="0">
                  <a:ea typeface="Calibri"/>
                  <a:cs typeface="Calibri"/>
                </a:rPr>
                <a:t>Logistics regression</a:t>
              </a:r>
            </a:p>
            <a:p>
              <a:pPr marL="257175" indent="-257175">
                <a:buAutoNum type="arabicPeriod"/>
              </a:pPr>
              <a:r>
                <a:rPr lang="en-US" sz="1200" b="1" dirty="0">
                  <a:ea typeface="Calibri"/>
                  <a:cs typeface="Calibri"/>
                </a:rPr>
                <a:t>PCA </a:t>
              </a:r>
            </a:p>
            <a:p>
              <a:pPr marL="257175" indent="-257175">
                <a:buAutoNum type="arabicPeriod"/>
              </a:pPr>
              <a:r>
                <a:rPr lang="en-US" sz="1200" b="1" dirty="0">
                  <a:ea typeface="Calibri"/>
                  <a:cs typeface="Calibri"/>
                </a:rPr>
                <a:t>GWR</a:t>
              </a:r>
            </a:p>
            <a:p>
              <a:pPr marL="257175" indent="-257175">
                <a:buAutoNum type="arabicPeriod"/>
              </a:pPr>
              <a:r>
                <a:rPr lang="en-US" sz="1200" b="1" dirty="0">
                  <a:ea typeface="Calibri"/>
                  <a:cs typeface="Calibri"/>
                </a:rPr>
                <a:t>Spatial Autocorrelation</a:t>
              </a:r>
            </a:p>
            <a:p>
              <a:pPr marL="257175" indent="-257175">
                <a:buAutoNum type="arabicPeriod"/>
              </a:pPr>
              <a:r>
                <a:rPr lang="en-US" sz="120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6982147" y="1594422"/>
            <a:ext cx="1400605" cy="1231381"/>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6294" y="1409700"/>
              <a:ext cx="914400" cy="914400"/>
            </a:xfrm>
            <a:prstGeom prst="rect">
              <a:avLst/>
            </a:prstGeom>
          </p:spPr>
        </p:pic>
        <p:pic>
          <p:nvPicPr>
            <p:cNvPr id="17" name="Graphic 16" descr="Pie chart with solid fill">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grpSp>
        <p:nvGrpSpPr>
          <p:cNvPr id="20" name="Group 19">
            <a:extLst>
              <a:ext uri="{FF2B5EF4-FFF2-40B4-BE49-F238E27FC236}">
                <a16:creationId xmlns:a16="http://schemas.microsoft.com/office/drawing/2014/main" id="{20CADFC4-6EFB-51AE-9409-E5DF80EE1F0B}"/>
              </a:ext>
            </a:extLst>
          </p:cNvPr>
          <p:cNvGrpSpPr/>
          <p:nvPr/>
        </p:nvGrpSpPr>
        <p:grpSpPr>
          <a:xfrm>
            <a:off x="3157810" y="1044627"/>
            <a:ext cx="2998816" cy="3384646"/>
            <a:chOff x="5240120" y="1070263"/>
            <a:chExt cx="2634872" cy="3208400"/>
          </a:xfrm>
        </p:grpSpPr>
        <p:sp>
          <p:nvSpPr>
            <p:cNvPr id="21" name="TextBox 20">
              <a:extLst>
                <a:ext uri="{FF2B5EF4-FFF2-40B4-BE49-F238E27FC236}">
                  <a16:creationId xmlns:a16="http://schemas.microsoft.com/office/drawing/2014/main" id="{112A0251-77C9-5D38-65CC-534C81A27351}"/>
                </a:ext>
              </a:extLst>
            </p:cNvPr>
            <p:cNvSpPr txBox="1"/>
            <p:nvPr/>
          </p:nvSpPr>
          <p:spPr>
            <a:xfrm>
              <a:off x="5240120" y="1070263"/>
              <a:ext cx="2634872" cy="350100"/>
            </a:xfrm>
            <a:prstGeom prst="rect">
              <a:avLst/>
            </a:prstGeom>
            <a:noFill/>
          </p:spPr>
          <p:txBody>
            <a:bodyPr wrap="square" rtlCol="0">
              <a:spAutoFit/>
            </a:bodyPr>
            <a:lstStyle/>
            <a:p>
              <a:pPr marL="214313" indent="-214313" algn="ctr">
                <a:buFont typeface="Arial" panose="020B0604020202020204" pitchFamily="34" charset="0"/>
                <a:buChar char="•"/>
              </a:pPr>
              <a:r>
                <a:rPr lang="en-US" sz="180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A0E50A53-8D43-B1F6-0CBF-AD1053DCD3D7}"/>
                </a:ext>
              </a:extLst>
            </p:cNvPr>
            <p:cNvSpPr txBox="1"/>
            <p:nvPr/>
          </p:nvSpPr>
          <p:spPr>
            <a:xfrm>
              <a:off x="5591120" y="2965788"/>
              <a:ext cx="2283872" cy="1312875"/>
            </a:xfrm>
            <a:prstGeom prst="rect">
              <a:avLst/>
            </a:prstGeom>
            <a:noFill/>
          </p:spPr>
          <p:txBody>
            <a:bodyPr wrap="square" rtlCol="0">
              <a:spAutoFit/>
            </a:bodyPr>
            <a:lstStyle/>
            <a:p>
              <a:pPr marL="257175" indent="-257175">
                <a:buAutoNum type="arabicPeriod"/>
              </a:pPr>
              <a:r>
                <a:rPr lang="en-US" sz="1200" b="1" dirty="0">
                  <a:ea typeface="Calibri"/>
                  <a:cs typeface="Calibri"/>
                </a:rPr>
                <a:t>G</a:t>
              </a:r>
              <a:r>
                <a:rPr lang="en-US" altLang="zh-CN" sz="1200" b="1" dirty="0">
                  <a:ea typeface="Calibri"/>
                  <a:cs typeface="Calibri"/>
                </a:rPr>
                <a:t>eodatabase</a:t>
              </a:r>
              <a:endParaRPr lang="en-US" sz="1200" b="1" dirty="0">
                <a:ea typeface="Calibri"/>
                <a:cs typeface="Calibri"/>
              </a:endParaRPr>
            </a:p>
            <a:p>
              <a:pPr marL="257175" indent="-257175">
                <a:buAutoNum type="arabicPeriod"/>
              </a:pPr>
              <a:r>
                <a:rPr lang="en-US" sz="1200" b="1" dirty="0">
                  <a:ea typeface="Calibri"/>
                  <a:cs typeface="Calibri"/>
                </a:rPr>
                <a:t>SQL</a:t>
              </a:r>
            </a:p>
            <a:p>
              <a:pPr marL="257175" indent="-257175">
                <a:buAutoNum type="arabicPeriod"/>
              </a:pPr>
              <a:r>
                <a:rPr lang="en-US" sz="1200" b="1" dirty="0">
                  <a:ea typeface="Calibri"/>
                  <a:cs typeface="Calibri"/>
                </a:rPr>
                <a:t>Proximity Analysis</a:t>
              </a:r>
            </a:p>
            <a:p>
              <a:pPr marL="257175" indent="-257175">
                <a:buAutoNum type="arabicPeriod"/>
              </a:pPr>
              <a:r>
                <a:rPr lang="en-US" sz="1200" b="1" dirty="0">
                  <a:ea typeface="Calibri"/>
                  <a:cs typeface="Calibri"/>
                </a:rPr>
                <a:t>Geometry processing</a:t>
              </a:r>
            </a:p>
            <a:p>
              <a:pPr marL="257175" indent="-257175">
                <a:buAutoNum type="arabicPeriod"/>
              </a:pPr>
              <a:r>
                <a:rPr lang="en-US" sz="1200" b="1" dirty="0">
                  <a:ea typeface="Calibri"/>
                  <a:cs typeface="Calibri"/>
                </a:rPr>
                <a:t>Raster processing</a:t>
              </a:r>
            </a:p>
            <a:p>
              <a:pPr marL="257175" indent="-257175">
                <a:buAutoNum type="arabicPeriod"/>
              </a:pPr>
              <a:r>
                <a:rPr lang="en-US" sz="1200" b="1" dirty="0" err="1">
                  <a:ea typeface="Calibri"/>
                  <a:cs typeface="Calibri"/>
                </a:rPr>
                <a:t>PostSQL</a:t>
              </a:r>
              <a:r>
                <a:rPr lang="en-US" sz="1200" b="1" dirty="0">
                  <a:ea typeface="Calibri"/>
                  <a:cs typeface="Calibri"/>
                </a:rPr>
                <a:t> with python</a:t>
              </a:r>
            </a:p>
            <a:p>
              <a:pPr marL="257175" indent="-257175">
                <a:buAutoNum type="arabicPeriod"/>
              </a:pPr>
              <a:r>
                <a:rPr lang="en-US" sz="1200" b="1" dirty="0">
                  <a:ea typeface="Calibri"/>
                  <a:cs typeface="Calibri"/>
                </a:rPr>
                <a:t>…</a:t>
              </a:r>
            </a:p>
          </p:txBody>
        </p:sp>
      </p:grpSp>
      <p:pic>
        <p:nvPicPr>
          <p:cNvPr id="24" name="Picture 23">
            <a:extLst>
              <a:ext uri="{FF2B5EF4-FFF2-40B4-BE49-F238E27FC236}">
                <a16:creationId xmlns:a16="http://schemas.microsoft.com/office/drawing/2014/main" id="{9E781D56-7FF7-2BB8-8E3D-D7FFACBCD3BA}"/>
              </a:ext>
            </a:extLst>
          </p:cNvPr>
          <p:cNvPicPr>
            <a:picLocks noChangeAspect="1"/>
          </p:cNvPicPr>
          <p:nvPr/>
        </p:nvPicPr>
        <p:blipFill>
          <a:blip r:embed="rId11"/>
          <a:stretch>
            <a:fillRect/>
          </a:stretch>
        </p:blipFill>
        <p:spPr>
          <a:xfrm>
            <a:off x="4027321" y="1508073"/>
            <a:ext cx="1387500" cy="1411090"/>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1684100" y="343000"/>
            <a:ext cx="6428100" cy="6774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b="1"/>
              <a:t>While Using Colab</a:t>
            </a:r>
            <a:endParaRPr b="1"/>
          </a:p>
        </p:txBody>
      </p:sp>
      <p:sp>
        <p:nvSpPr>
          <p:cNvPr id="285" name="Google Shape;285;p48"/>
          <p:cNvSpPr txBox="1">
            <a:spLocks noGrp="1"/>
          </p:cNvSpPr>
          <p:nvPr>
            <p:ph type="body" idx="1"/>
          </p:nvPr>
        </p:nvSpPr>
        <p:spPr>
          <a:xfrm>
            <a:off x="527340" y="1208984"/>
            <a:ext cx="7971900" cy="369300"/>
          </a:xfrm>
          <a:prstGeom prst="rect">
            <a:avLst/>
          </a:prstGeom>
        </p:spPr>
        <p:txBody>
          <a:bodyPr spcFirstLastPara="1" wrap="square" lIns="0" tIns="0" rIns="0" bIns="0" anchor="t" anchorCtr="0">
            <a:spAutoFit/>
          </a:bodyPr>
          <a:lstStyle/>
          <a:p>
            <a:pPr marL="457200" lvl="0" indent="-368300" algn="ctr" rtl="0">
              <a:spcBef>
                <a:spcPts val="0"/>
              </a:spcBef>
              <a:spcAft>
                <a:spcPts val="0"/>
              </a:spcAft>
              <a:buSzPts val="2200"/>
              <a:buChar char="●"/>
            </a:pPr>
            <a:r>
              <a:rPr lang="en" sz="2400"/>
              <a:t>A folder will be created automatically in your Google Drive</a:t>
            </a:r>
            <a:endParaRPr sz="2400"/>
          </a:p>
        </p:txBody>
      </p:sp>
    </p:spTree>
    <p:extLst>
      <p:ext uri="{BB962C8B-B14F-4D97-AF65-F5344CB8AC3E}">
        <p14:creationId xmlns:p14="http://schemas.microsoft.com/office/powerpoint/2010/main" val="2791901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186113"/>
            <a:ext cx="4594393" cy="436739"/>
          </a:xfrm>
        </p:spPr>
        <p:txBody>
          <a:bodyPr/>
          <a:lstStyle/>
          <a:p>
            <a:r>
              <a:rPr lang="en-US" sz="2800" dirty="0"/>
              <a:t>Python Fundamental</a:t>
            </a:r>
          </a:p>
        </p:txBody>
      </p:sp>
      <p:graphicFrame>
        <p:nvGraphicFramePr>
          <p:cNvPr id="6" name="Diagram 5"/>
          <p:cNvGraphicFramePr/>
          <p:nvPr>
            <p:extLst>
              <p:ext uri="{D42A27DB-BD31-4B8C-83A1-F6EECF244321}">
                <p14:modId xmlns:p14="http://schemas.microsoft.com/office/powerpoint/2010/main" val="1669116669"/>
              </p:ext>
            </p:extLst>
          </p:nvPr>
        </p:nvGraphicFramePr>
        <p:xfrm>
          <a:off x="786793" y="0"/>
          <a:ext cx="7224146" cy="5104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02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Non-spatial data processing: </a:t>
            </a:r>
            <a:r>
              <a:rPr lang="en-US" sz="2800" dirty="0">
                <a:hlinkClick r:id="rId2"/>
              </a:rPr>
              <a:t>Pandas</a:t>
            </a:r>
            <a:endParaRPr lang="en-US" sz="2800" dirty="0"/>
          </a:p>
        </p:txBody>
      </p:sp>
      <p:pic>
        <p:nvPicPr>
          <p:cNvPr id="6" name="Picture 5"/>
          <p:cNvPicPr>
            <a:picLocks noChangeAspect="1"/>
          </p:cNvPicPr>
          <p:nvPr/>
        </p:nvPicPr>
        <p:blipFill>
          <a:blip r:embed="rId3"/>
          <a:stretch>
            <a:fillRect/>
          </a:stretch>
        </p:blipFill>
        <p:spPr>
          <a:xfrm>
            <a:off x="3547441" y="706714"/>
            <a:ext cx="2131115" cy="895592"/>
          </a:xfrm>
          <a:prstGeom prst="rect">
            <a:avLst/>
          </a:prstGeom>
        </p:spPr>
      </p:pic>
      <p:sp>
        <p:nvSpPr>
          <p:cNvPr id="7" name="TextBox 6"/>
          <p:cNvSpPr txBox="1"/>
          <p:nvPr/>
        </p:nvSpPr>
        <p:spPr>
          <a:xfrm>
            <a:off x="689114" y="1808922"/>
            <a:ext cx="2445026" cy="369332"/>
          </a:xfrm>
          <a:prstGeom prst="rect">
            <a:avLst/>
          </a:prstGeom>
          <a:noFill/>
        </p:spPr>
        <p:txBody>
          <a:bodyPr wrap="square" rtlCol="0">
            <a:spAutoFit/>
          </a:bodyPr>
          <a:lstStyle/>
          <a:p>
            <a:r>
              <a:rPr lang="en-US" sz="1800" dirty="0" err="1"/>
              <a:t>DataFrame</a:t>
            </a:r>
            <a:r>
              <a:rPr lang="en-US" sz="1800" dirty="0"/>
              <a:t> Creation</a:t>
            </a:r>
          </a:p>
        </p:txBody>
      </p:sp>
      <p:sp>
        <p:nvSpPr>
          <p:cNvPr id="8" name="TextBox 7"/>
          <p:cNvSpPr txBox="1"/>
          <p:nvPr/>
        </p:nvSpPr>
        <p:spPr>
          <a:xfrm>
            <a:off x="3547441" y="1804664"/>
            <a:ext cx="1806437" cy="369332"/>
          </a:xfrm>
          <a:prstGeom prst="rect">
            <a:avLst/>
          </a:prstGeom>
          <a:noFill/>
        </p:spPr>
        <p:txBody>
          <a:bodyPr wrap="square" rtlCol="0">
            <a:spAutoFit/>
          </a:bodyPr>
          <a:lstStyle/>
          <a:p>
            <a:r>
              <a:rPr lang="en-US" sz="1800" dirty="0"/>
              <a:t>Data Inspection</a:t>
            </a:r>
          </a:p>
        </p:txBody>
      </p:sp>
      <p:sp>
        <p:nvSpPr>
          <p:cNvPr id="9" name="TextBox 8"/>
          <p:cNvSpPr txBox="1"/>
          <p:nvPr/>
        </p:nvSpPr>
        <p:spPr>
          <a:xfrm>
            <a:off x="6217754" y="1804664"/>
            <a:ext cx="1806437" cy="369332"/>
          </a:xfrm>
          <a:prstGeom prst="rect">
            <a:avLst/>
          </a:prstGeom>
          <a:noFill/>
        </p:spPr>
        <p:txBody>
          <a:bodyPr wrap="square" rtlCol="0">
            <a:spAutoFit/>
          </a:bodyPr>
          <a:lstStyle/>
          <a:p>
            <a:r>
              <a:rPr lang="en-US" sz="1800" dirty="0"/>
              <a:t>Data Selection</a:t>
            </a:r>
          </a:p>
        </p:txBody>
      </p:sp>
      <p:sp>
        <p:nvSpPr>
          <p:cNvPr id="10" name="TextBox 9"/>
          <p:cNvSpPr txBox="1"/>
          <p:nvPr/>
        </p:nvSpPr>
        <p:spPr>
          <a:xfrm>
            <a:off x="1095789" y="3298154"/>
            <a:ext cx="1806437" cy="369332"/>
          </a:xfrm>
          <a:prstGeom prst="rect">
            <a:avLst/>
          </a:prstGeom>
          <a:noFill/>
        </p:spPr>
        <p:txBody>
          <a:bodyPr wrap="square" rtlCol="0">
            <a:spAutoFit/>
          </a:bodyPr>
          <a:lstStyle/>
          <a:p>
            <a:r>
              <a:rPr lang="en-US" sz="1800" dirty="0"/>
              <a:t>Data Cleaning</a:t>
            </a:r>
          </a:p>
        </p:txBody>
      </p:sp>
      <p:sp>
        <p:nvSpPr>
          <p:cNvPr id="11" name="TextBox 10"/>
          <p:cNvSpPr txBox="1"/>
          <p:nvPr/>
        </p:nvSpPr>
        <p:spPr>
          <a:xfrm>
            <a:off x="4538454" y="3289638"/>
            <a:ext cx="2280204" cy="369332"/>
          </a:xfrm>
          <a:prstGeom prst="rect">
            <a:avLst/>
          </a:prstGeom>
          <a:noFill/>
        </p:spPr>
        <p:txBody>
          <a:bodyPr wrap="square" rtlCol="0">
            <a:spAutoFit/>
          </a:bodyPr>
          <a:lstStyle/>
          <a:p>
            <a:r>
              <a:rPr lang="en-US" sz="1800" dirty="0"/>
              <a:t>Data Manipulation</a:t>
            </a:r>
          </a:p>
        </p:txBody>
      </p:sp>
      <p:pic>
        <p:nvPicPr>
          <p:cNvPr id="12" name="Picture 11"/>
          <p:cNvPicPr>
            <a:picLocks noChangeAspect="1"/>
          </p:cNvPicPr>
          <p:nvPr/>
        </p:nvPicPr>
        <p:blipFill>
          <a:blip r:embed="rId4"/>
          <a:stretch>
            <a:fillRect/>
          </a:stretch>
        </p:blipFill>
        <p:spPr>
          <a:xfrm>
            <a:off x="1289382" y="2173996"/>
            <a:ext cx="1009870" cy="1144311"/>
          </a:xfrm>
          <a:prstGeom prst="rect">
            <a:avLst/>
          </a:prstGeom>
        </p:spPr>
      </p:pic>
      <p:pic>
        <p:nvPicPr>
          <p:cNvPr id="13" name="Picture 12"/>
          <p:cNvPicPr>
            <a:picLocks noChangeAspect="1"/>
          </p:cNvPicPr>
          <p:nvPr/>
        </p:nvPicPr>
        <p:blipFill>
          <a:blip r:embed="rId5"/>
          <a:stretch>
            <a:fillRect/>
          </a:stretch>
        </p:blipFill>
        <p:spPr>
          <a:xfrm>
            <a:off x="3878747" y="2163891"/>
            <a:ext cx="1130576" cy="1108114"/>
          </a:xfrm>
          <a:prstGeom prst="rect">
            <a:avLst/>
          </a:prstGeom>
        </p:spPr>
      </p:pic>
      <p:pic>
        <p:nvPicPr>
          <p:cNvPr id="14" name="Picture 13"/>
          <p:cNvPicPr>
            <a:picLocks noChangeAspect="1"/>
          </p:cNvPicPr>
          <p:nvPr/>
        </p:nvPicPr>
        <p:blipFill>
          <a:blip r:embed="rId6"/>
          <a:stretch>
            <a:fillRect/>
          </a:stretch>
        </p:blipFill>
        <p:spPr>
          <a:xfrm>
            <a:off x="6522553" y="2269503"/>
            <a:ext cx="1196837" cy="953295"/>
          </a:xfrm>
          <a:prstGeom prst="rect">
            <a:avLst/>
          </a:prstGeom>
        </p:spPr>
      </p:pic>
      <p:pic>
        <p:nvPicPr>
          <p:cNvPr id="15" name="Picture 14"/>
          <p:cNvPicPr>
            <a:picLocks noChangeAspect="1"/>
          </p:cNvPicPr>
          <p:nvPr/>
        </p:nvPicPr>
        <p:blipFill>
          <a:blip r:embed="rId7"/>
          <a:stretch>
            <a:fillRect/>
          </a:stretch>
        </p:blipFill>
        <p:spPr>
          <a:xfrm>
            <a:off x="1289382" y="3683381"/>
            <a:ext cx="1462503" cy="1195938"/>
          </a:xfrm>
          <a:prstGeom prst="rect">
            <a:avLst/>
          </a:prstGeom>
        </p:spPr>
      </p:pic>
      <p:pic>
        <p:nvPicPr>
          <p:cNvPr id="16" name="Picture 15"/>
          <p:cNvPicPr>
            <a:picLocks noChangeAspect="1"/>
          </p:cNvPicPr>
          <p:nvPr/>
        </p:nvPicPr>
        <p:blipFill>
          <a:blip r:embed="rId8"/>
          <a:stretch>
            <a:fillRect/>
          </a:stretch>
        </p:blipFill>
        <p:spPr>
          <a:xfrm>
            <a:off x="4838701" y="3667486"/>
            <a:ext cx="1379053" cy="1249260"/>
          </a:xfrm>
          <a:prstGeom prst="rect">
            <a:avLst/>
          </a:prstGeom>
        </p:spPr>
      </p:pic>
    </p:spTree>
    <p:extLst>
      <p:ext uri="{BB962C8B-B14F-4D97-AF65-F5344CB8AC3E}">
        <p14:creationId xmlns:p14="http://schemas.microsoft.com/office/powerpoint/2010/main" val="265472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Matplotlib</a:t>
            </a:r>
            <a:endParaRPr lang="en-US" sz="2800" dirty="0"/>
          </a:p>
        </p:txBody>
      </p:sp>
      <p:sp>
        <p:nvSpPr>
          <p:cNvPr id="5" name="TextBox 4"/>
          <p:cNvSpPr txBox="1"/>
          <p:nvPr/>
        </p:nvSpPr>
        <p:spPr>
          <a:xfrm>
            <a:off x="583096" y="4618212"/>
            <a:ext cx="3471296" cy="307777"/>
          </a:xfrm>
          <a:prstGeom prst="rect">
            <a:avLst/>
          </a:prstGeom>
          <a:noFill/>
        </p:spPr>
        <p:txBody>
          <a:bodyPr wrap="square" rtlCol="0">
            <a:spAutoFit/>
          </a:bodyPr>
          <a:lstStyle/>
          <a:p>
            <a:r>
              <a:rPr lang="en-US" dirty="0" err="1">
                <a:hlinkClick r:id="rId3"/>
              </a:rPr>
              <a:t>Matplotlib</a:t>
            </a:r>
            <a:r>
              <a:rPr lang="en-US" dirty="0">
                <a:hlinkClick r:id="rId3"/>
              </a:rPr>
              <a:t> </a:t>
            </a:r>
            <a:r>
              <a:rPr lang="en-US" dirty="0" err="1">
                <a:hlinkClick r:id="rId3"/>
              </a:rPr>
              <a:t>cheatsheets</a:t>
            </a:r>
            <a:r>
              <a:rPr lang="en-US" dirty="0">
                <a:hlinkClick r:id="rId3"/>
              </a:rPr>
              <a:t> and handouts</a:t>
            </a:r>
            <a:endParaRPr lang="en-US" dirty="0"/>
          </a:p>
        </p:txBody>
      </p:sp>
      <p:pic>
        <p:nvPicPr>
          <p:cNvPr id="7" name="Picture 6"/>
          <p:cNvPicPr>
            <a:picLocks noChangeAspect="1"/>
          </p:cNvPicPr>
          <p:nvPr/>
        </p:nvPicPr>
        <p:blipFill>
          <a:blip r:embed="rId4"/>
          <a:stretch>
            <a:fillRect/>
          </a:stretch>
        </p:blipFill>
        <p:spPr>
          <a:xfrm>
            <a:off x="1146678" y="676634"/>
            <a:ext cx="6254661" cy="3512783"/>
          </a:xfrm>
          <a:prstGeom prst="rect">
            <a:avLst/>
          </a:prstGeom>
        </p:spPr>
      </p:pic>
    </p:spTree>
    <p:extLst>
      <p:ext uri="{BB962C8B-B14F-4D97-AF65-F5344CB8AC3E}">
        <p14:creationId xmlns:p14="http://schemas.microsoft.com/office/powerpoint/2010/main" val="2272121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seaborn</a:t>
            </a:r>
            <a:endParaRPr lang="en-US" sz="2800" dirty="0"/>
          </a:p>
        </p:txBody>
      </p:sp>
      <p:sp>
        <p:nvSpPr>
          <p:cNvPr id="5" name="TextBox 4"/>
          <p:cNvSpPr txBox="1"/>
          <p:nvPr/>
        </p:nvSpPr>
        <p:spPr>
          <a:xfrm>
            <a:off x="556592" y="4406178"/>
            <a:ext cx="3471296" cy="307777"/>
          </a:xfrm>
          <a:prstGeom prst="rect">
            <a:avLst/>
          </a:prstGeom>
          <a:noFill/>
        </p:spPr>
        <p:txBody>
          <a:bodyPr wrap="square" rtlCol="0">
            <a:spAutoFit/>
          </a:bodyPr>
          <a:lstStyle/>
          <a:p>
            <a:r>
              <a:rPr lang="en-US" dirty="0" err="1">
                <a:hlinkClick r:id="rId3"/>
              </a:rPr>
              <a:t>Seaborn</a:t>
            </a:r>
            <a:r>
              <a:rPr lang="en-US" dirty="0">
                <a:hlinkClick r:id="rId3"/>
              </a:rPr>
              <a:t> </a:t>
            </a:r>
            <a:r>
              <a:rPr lang="en-US" dirty="0" err="1">
                <a:hlinkClick r:id="rId3"/>
              </a:rPr>
              <a:t>cheatsheets</a:t>
            </a:r>
            <a:r>
              <a:rPr lang="en-US" dirty="0">
                <a:hlinkClick r:id="rId3"/>
              </a:rPr>
              <a:t> and</a:t>
            </a:r>
            <a:r>
              <a:rPr lang="en-US" dirty="0"/>
              <a:t> handouts</a:t>
            </a:r>
          </a:p>
        </p:txBody>
      </p:sp>
      <p:pic>
        <p:nvPicPr>
          <p:cNvPr id="2" name="Picture 1"/>
          <p:cNvPicPr>
            <a:picLocks noChangeAspect="1"/>
          </p:cNvPicPr>
          <p:nvPr/>
        </p:nvPicPr>
        <p:blipFill>
          <a:blip r:embed="rId4"/>
          <a:stretch>
            <a:fillRect/>
          </a:stretch>
        </p:blipFill>
        <p:spPr>
          <a:xfrm>
            <a:off x="747674" y="791492"/>
            <a:ext cx="7312389" cy="3257047"/>
          </a:xfrm>
          <a:prstGeom prst="rect">
            <a:avLst/>
          </a:prstGeom>
        </p:spPr>
      </p:pic>
    </p:spTree>
    <p:extLst>
      <p:ext uri="{BB962C8B-B14F-4D97-AF65-F5344CB8AC3E}">
        <p14:creationId xmlns:p14="http://schemas.microsoft.com/office/powerpoint/2010/main" val="1133898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Data Visualization: </a:t>
            </a:r>
            <a:r>
              <a:rPr lang="en-US" sz="2800" dirty="0" err="1">
                <a:hlinkClick r:id="rId2"/>
              </a:rPr>
              <a:t>plotly</a:t>
            </a:r>
            <a:endParaRPr lang="en-US" sz="2800" dirty="0"/>
          </a:p>
        </p:txBody>
      </p:sp>
      <p:pic>
        <p:nvPicPr>
          <p:cNvPr id="5" name="Picture 4"/>
          <p:cNvPicPr>
            <a:picLocks noChangeAspect="1"/>
          </p:cNvPicPr>
          <p:nvPr/>
        </p:nvPicPr>
        <p:blipFill>
          <a:blip r:embed="rId3"/>
          <a:stretch>
            <a:fillRect/>
          </a:stretch>
        </p:blipFill>
        <p:spPr>
          <a:xfrm>
            <a:off x="808174" y="1312225"/>
            <a:ext cx="7726225" cy="2065836"/>
          </a:xfrm>
          <a:prstGeom prst="rect">
            <a:avLst/>
          </a:prstGeom>
        </p:spPr>
      </p:pic>
    </p:spTree>
    <p:extLst>
      <p:ext uri="{BB962C8B-B14F-4D97-AF65-F5344CB8AC3E}">
        <p14:creationId xmlns:p14="http://schemas.microsoft.com/office/powerpoint/2010/main" val="2267639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28436314"/>
              </p:ext>
            </p:extLst>
          </p:nvPr>
        </p:nvGraphicFramePr>
        <p:xfrm>
          <a:off x="125122" y="1305340"/>
          <a:ext cx="4711148" cy="286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a:t>Difference among three</a:t>
            </a:r>
          </a:p>
        </p:txBody>
      </p:sp>
      <p:sp>
        <p:nvSpPr>
          <p:cNvPr id="8" name="TextBox 7"/>
          <p:cNvSpPr txBox="1"/>
          <p:nvPr/>
        </p:nvSpPr>
        <p:spPr>
          <a:xfrm>
            <a:off x="4962939" y="1570383"/>
            <a:ext cx="4041913"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t>matplotlib</a:t>
            </a:r>
            <a:r>
              <a:rPr lang="en-US" sz="1800" dirty="0"/>
              <a:t>: Low-level library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err="1"/>
              <a:t>seaborn</a:t>
            </a:r>
            <a:r>
              <a:rPr lang="en-US" sz="1800" dirty="0"/>
              <a:t>: built on top of </a:t>
            </a:r>
            <a:r>
              <a:rPr lang="en-US" sz="1800" dirty="0" err="1"/>
              <a:t>matplotlib</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err="1"/>
              <a:t>plotly</a:t>
            </a:r>
            <a:r>
              <a:rPr lang="en-US" sz="1800" dirty="0"/>
              <a:t>: focused on interactive plots </a:t>
            </a:r>
          </a:p>
        </p:txBody>
      </p:sp>
    </p:spTree>
    <p:extLst>
      <p:ext uri="{BB962C8B-B14F-4D97-AF65-F5344CB8AC3E}">
        <p14:creationId xmlns:p14="http://schemas.microsoft.com/office/powerpoint/2010/main" val="88618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5940" y="942784"/>
            <a:ext cx="3592112" cy="353943"/>
          </a:xfrm>
        </p:spPr>
        <p:txBody>
          <a:bodyPr/>
          <a:lstStyle/>
          <a:p>
            <a:r>
              <a:rPr lang="en-US" dirty="0"/>
              <a:t>Integration with ArcGIS Pro</a:t>
            </a:r>
          </a:p>
        </p:txBody>
      </p:sp>
      <p:sp>
        <p:nvSpPr>
          <p:cNvPr id="4" name="Title 1"/>
          <p:cNvSpPr txBox="1">
            <a:spLocks/>
          </p:cNvSpPr>
          <p:nvPr/>
        </p:nvSpPr>
        <p:spPr>
          <a:xfrm>
            <a:off x="125122" y="73469"/>
            <a:ext cx="840927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800" dirty="0" err="1"/>
              <a:t>Geoprocessing</a:t>
            </a:r>
            <a:r>
              <a:rPr lang="en-US" sz="2800" dirty="0"/>
              <a:t> - </a:t>
            </a:r>
            <a:r>
              <a:rPr lang="en-US" sz="2800" dirty="0" err="1">
                <a:hlinkClick r:id="rId2"/>
              </a:rPr>
              <a:t>Arcpy</a:t>
            </a:r>
            <a:endParaRPr lang="en-US" sz="2800" dirty="0"/>
          </a:p>
        </p:txBody>
      </p:sp>
      <p:sp>
        <p:nvSpPr>
          <p:cNvPr id="5" name="Text Placeholder 2"/>
          <p:cNvSpPr txBox="1">
            <a:spLocks/>
          </p:cNvSpPr>
          <p:nvPr/>
        </p:nvSpPr>
        <p:spPr>
          <a:xfrm>
            <a:off x="5439244" y="942784"/>
            <a:ext cx="2790356"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Scripting &amp; Automation</a:t>
            </a:r>
          </a:p>
        </p:txBody>
      </p:sp>
      <p:sp>
        <p:nvSpPr>
          <p:cNvPr id="6" name="Text Placeholder 2"/>
          <p:cNvSpPr txBox="1">
            <a:spLocks/>
          </p:cNvSpPr>
          <p:nvPr/>
        </p:nvSpPr>
        <p:spPr>
          <a:xfrm>
            <a:off x="390164" y="3058386"/>
            <a:ext cx="3452965"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Access to </a:t>
            </a:r>
            <a:r>
              <a:rPr lang="en-US" dirty="0" err="1"/>
              <a:t>Geoprocessing</a:t>
            </a:r>
            <a:r>
              <a:rPr lang="en-US" dirty="0"/>
              <a:t> Tools</a:t>
            </a:r>
          </a:p>
        </p:txBody>
      </p:sp>
      <p:pic>
        <p:nvPicPr>
          <p:cNvPr id="7" name="Picture 6"/>
          <p:cNvPicPr>
            <a:picLocks noChangeAspect="1"/>
          </p:cNvPicPr>
          <p:nvPr/>
        </p:nvPicPr>
        <p:blipFill>
          <a:blip r:embed="rId3"/>
          <a:stretch>
            <a:fillRect/>
          </a:stretch>
        </p:blipFill>
        <p:spPr>
          <a:xfrm>
            <a:off x="5182395" y="1485929"/>
            <a:ext cx="3603414" cy="1349851"/>
          </a:xfrm>
          <a:prstGeom prst="rect">
            <a:avLst/>
          </a:prstGeom>
        </p:spPr>
      </p:pic>
      <p:pic>
        <p:nvPicPr>
          <p:cNvPr id="8" name="Picture 7"/>
          <p:cNvPicPr>
            <a:picLocks noChangeAspect="1"/>
          </p:cNvPicPr>
          <p:nvPr/>
        </p:nvPicPr>
        <p:blipFill>
          <a:blip r:embed="rId4"/>
          <a:stretch>
            <a:fillRect/>
          </a:stretch>
        </p:blipFill>
        <p:spPr>
          <a:xfrm>
            <a:off x="125122" y="3943311"/>
            <a:ext cx="1674951" cy="743610"/>
          </a:xfrm>
          <a:prstGeom prst="rect">
            <a:avLst/>
          </a:prstGeom>
        </p:spPr>
      </p:pic>
      <p:pic>
        <p:nvPicPr>
          <p:cNvPr id="9" name="Picture 8"/>
          <p:cNvPicPr>
            <a:picLocks noChangeAspect="1"/>
          </p:cNvPicPr>
          <p:nvPr/>
        </p:nvPicPr>
        <p:blipFill>
          <a:blip r:embed="rId5"/>
          <a:stretch>
            <a:fillRect/>
          </a:stretch>
        </p:blipFill>
        <p:spPr>
          <a:xfrm>
            <a:off x="2670521" y="3661255"/>
            <a:ext cx="1841846" cy="930594"/>
          </a:xfrm>
          <a:prstGeom prst="rect">
            <a:avLst/>
          </a:prstGeom>
        </p:spPr>
      </p:pic>
      <p:sp>
        <p:nvSpPr>
          <p:cNvPr id="10" name="Right Arrow 9"/>
          <p:cNvSpPr/>
          <p:nvPr/>
        </p:nvSpPr>
        <p:spPr>
          <a:xfrm>
            <a:off x="1915880" y="3964723"/>
            <a:ext cx="636105" cy="595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p:cNvSpPr txBox="1">
            <a:spLocks/>
          </p:cNvSpPr>
          <p:nvPr/>
        </p:nvSpPr>
        <p:spPr>
          <a:xfrm>
            <a:off x="5081434" y="3024983"/>
            <a:ext cx="3956549" cy="3539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8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200"/>
              </a:spcBef>
              <a:spcAft>
                <a:spcPts val="12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r>
              <a:rPr lang="en-US" dirty="0"/>
              <a:t>Interact with other </a:t>
            </a:r>
            <a:r>
              <a:rPr lang="en-US" dirty="0" err="1"/>
              <a:t>Esri</a:t>
            </a:r>
            <a:r>
              <a:rPr lang="en-US" dirty="0"/>
              <a:t> products</a:t>
            </a:r>
          </a:p>
        </p:txBody>
      </p:sp>
      <p:pic>
        <p:nvPicPr>
          <p:cNvPr id="12" name="Picture 11"/>
          <p:cNvPicPr>
            <a:picLocks noChangeAspect="1"/>
          </p:cNvPicPr>
          <p:nvPr/>
        </p:nvPicPr>
        <p:blipFill>
          <a:blip r:embed="rId6"/>
          <a:stretch>
            <a:fillRect/>
          </a:stretch>
        </p:blipFill>
        <p:spPr>
          <a:xfrm>
            <a:off x="5486814" y="3446354"/>
            <a:ext cx="2994577" cy="1252579"/>
          </a:xfrm>
          <a:prstGeom prst="rect">
            <a:avLst/>
          </a:prstGeom>
        </p:spPr>
      </p:pic>
      <p:pic>
        <p:nvPicPr>
          <p:cNvPr id="13" name="Picture 12"/>
          <p:cNvPicPr>
            <a:picLocks noChangeAspect="1"/>
          </p:cNvPicPr>
          <p:nvPr/>
        </p:nvPicPr>
        <p:blipFill>
          <a:blip r:embed="rId7"/>
          <a:stretch>
            <a:fillRect/>
          </a:stretch>
        </p:blipFill>
        <p:spPr>
          <a:xfrm>
            <a:off x="1370178" y="1545653"/>
            <a:ext cx="1923636" cy="1351744"/>
          </a:xfrm>
          <a:prstGeom prst="rect">
            <a:avLst/>
          </a:prstGeom>
        </p:spPr>
      </p:pic>
    </p:spTree>
    <p:extLst>
      <p:ext uri="{BB962C8B-B14F-4D97-AF65-F5344CB8AC3E}">
        <p14:creationId xmlns:p14="http://schemas.microsoft.com/office/powerpoint/2010/main" val="850901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034"/>
            <a:ext cx="5740674" cy="415498"/>
          </a:xfrm>
          <a:prstGeom prst="rect">
            <a:avLst/>
          </a:prstGeom>
        </p:spPr>
        <p:txBody>
          <a:bodyPr wrap="none">
            <a:spAutoFit/>
          </a:bodyPr>
          <a:lstStyle/>
          <a:p>
            <a:r>
              <a:rPr lang="en-US" sz="2100" b="1" dirty="0"/>
              <a:t>Web maps using the ArcGIS API for Python</a:t>
            </a:r>
          </a:p>
        </p:txBody>
      </p:sp>
      <p:sp>
        <p:nvSpPr>
          <p:cNvPr id="3" name="TextBox 2"/>
          <p:cNvSpPr txBox="1"/>
          <p:nvPr/>
        </p:nvSpPr>
        <p:spPr>
          <a:xfrm>
            <a:off x="1773848" y="1094643"/>
            <a:ext cx="4075235" cy="1061829"/>
          </a:xfrm>
          <a:prstGeom prst="rect">
            <a:avLst/>
          </a:prstGeom>
          <a:noFill/>
        </p:spPr>
        <p:txBody>
          <a:bodyPr wrap="square" rtlCol="0">
            <a:spAutoFit/>
          </a:bodyPr>
          <a:lstStyle/>
          <a:p>
            <a:pPr marL="385763" indent="-385763">
              <a:buAutoNum type="arabicPeriod"/>
            </a:pPr>
            <a:r>
              <a:rPr lang="en-US" sz="2100" dirty="0" err="1">
                <a:hlinkClick r:id="rId2"/>
              </a:rPr>
              <a:t>Esri</a:t>
            </a:r>
            <a:r>
              <a:rPr lang="en-US" sz="2100" dirty="0">
                <a:hlinkClick r:id="rId2"/>
              </a:rPr>
              <a:t> User Document</a:t>
            </a:r>
            <a:endParaRPr lang="en-US" sz="2100" dirty="0"/>
          </a:p>
          <a:p>
            <a:pPr marL="385763" indent="-385763">
              <a:buAutoNum type="arabicPeriod"/>
            </a:pPr>
            <a:endParaRPr lang="en-US" sz="2100" dirty="0"/>
          </a:p>
          <a:p>
            <a:pPr marL="385763" indent="-385763">
              <a:buAutoNum type="arabicPeriod"/>
            </a:pPr>
            <a:r>
              <a:rPr lang="en-US" sz="2100" dirty="0" err="1">
                <a:hlinkClick r:id="rId3"/>
              </a:rPr>
              <a:t>Esri</a:t>
            </a:r>
            <a:r>
              <a:rPr lang="en-US" sz="2100" dirty="0">
                <a:hlinkClick r:id="rId3"/>
              </a:rPr>
              <a:t> official Repo on GitHub</a:t>
            </a:r>
            <a:endParaRPr lang="en-US" sz="2100" dirty="0"/>
          </a:p>
        </p:txBody>
      </p:sp>
    </p:spTree>
    <p:extLst>
      <p:ext uri="{BB962C8B-B14F-4D97-AF65-F5344CB8AC3E}">
        <p14:creationId xmlns:p14="http://schemas.microsoft.com/office/powerpoint/2010/main" val="303102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034"/>
            <a:ext cx="6728124" cy="415498"/>
          </a:xfrm>
          <a:prstGeom prst="rect">
            <a:avLst/>
          </a:prstGeom>
        </p:spPr>
        <p:txBody>
          <a:bodyPr wrap="none">
            <a:spAutoFit/>
          </a:bodyPr>
          <a:lstStyle/>
          <a:p>
            <a:r>
              <a:rPr lang="en-US" sz="2100" b="1" dirty="0"/>
              <a:t>Web maps using the Open Source Spatial Libraries</a:t>
            </a:r>
          </a:p>
        </p:txBody>
      </p:sp>
      <p:pic>
        <p:nvPicPr>
          <p:cNvPr id="3" name="Picture 2"/>
          <p:cNvPicPr>
            <a:picLocks noChangeAspect="1"/>
          </p:cNvPicPr>
          <p:nvPr/>
        </p:nvPicPr>
        <p:blipFill>
          <a:blip r:embed="rId2"/>
          <a:stretch>
            <a:fillRect/>
          </a:stretch>
        </p:blipFill>
        <p:spPr>
          <a:xfrm>
            <a:off x="592931" y="1062313"/>
            <a:ext cx="2383326" cy="915957"/>
          </a:xfrm>
          <a:prstGeom prst="rect">
            <a:avLst/>
          </a:prstGeom>
        </p:spPr>
      </p:pic>
      <p:sp>
        <p:nvSpPr>
          <p:cNvPr id="4" name="TextBox 3"/>
          <p:cNvSpPr txBox="1"/>
          <p:nvPr/>
        </p:nvSpPr>
        <p:spPr>
          <a:xfrm>
            <a:off x="819759" y="646814"/>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3"/>
              </a:rPr>
              <a:t>Spatial Data Structure</a:t>
            </a:r>
            <a:endParaRPr lang="en-US" sz="1500" dirty="0"/>
          </a:p>
        </p:txBody>
      </p:sp>
      <p:pic>
        <p:nvPicPr>
          <p:cNvPr id="6" name="Picture 5"/>
          <p:cNvPicPr>
            <a:picLocks noChangeAspect="1"/>
          </p:cNvPicPr>
          <p:nvPr/>
        </p:nvPicPr>
        <p:blipFill>
          <a:blip r:embed="rId4"/>
          <a:stretch>
            <a:fillRect/>
          </a:stretch>
        </p:blipFill>
        <p:spPr>
          <a:xfrm>
            <a:off x="4323068" y="1043295"/>
            <a:ext cx="3458125" cy="934975"/>
          </a:xfrm>
          <a:prstGeom prst="rect">
            <a:avLst/>
          </a:prstGeom>
        </p:spPr>
      </p:pic>
      <p:sp>
        <p:nvSpPr>
          <p:cNvPr id="7" name="TextBox 6"/>
          <p:cNvSpPr txBox="1"/>
          <p:nvPr/>
        </p:nvSpPr>
        <p:spPr>
          <a:xfrm>
            <a:off x="5081831" y="627796"/>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5"/>
              </a:rPr>
              <a:t>Geometric Operation</a:t>
            </a:r>
            <a:endParaRPr lang="en-US" sz="1500" dirty="0"/>
          </a:p>
        </p:txBody>
      </p:sp>
      <p:sp>
        <p:nvSpPr>
          <p:cNvPr id="8" name="TextBox 7"/>
          <p:cNvSpPr txBox="1"/>
          <p:nvPr/>
        </p:nvSpPr>
        <p:spPr>
          <a:xfrm>
            <a:off x="819759" y="2245203"/>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6"/>
              </a:rPr>
              <a:t>Interactive map</a:t>
            </a:r>
            <a:endParaRPr lang="en-US" sz="1500" dirty="0"/>
          </a:p>
        </p:txBody>
      </p:sp>
      <p:pic>
        <p:nvPicPr>
          <p:cNvPr id="10" name="Picture 9"/>
          <p:cNvPicPr>
            <a:picLocks noChangeAspect="1"/>
          </p:cNvPicPr>
          <p:nvPr/>
        </p:nvPicPr>
        <p:blipFill>
          <a:blip r:embed="rId7"/>
          <a:stretch>
            <a:fillRect/>
          </a:stretch>
        </p:blipFill>
        <p:spPr>
          <a:xfrm>
            <a:off x="741302" y="2693261"/>
            <a:ext cx="2234954" cy="1375109"/>
          </a:xfrm>
          <a:prstGeom prst="rect">
            <a:avLst/>
          </a:prstGeom>
        </p:spPr>
      </p:pic>
      <p:sp>
        <p:nvSpPr>
          <p:cNvPr id="11" name="TextBox 10"/>
          <p:cNvSpPr txBox="1"/>
          <p:nvPr/>
        </p:nvSpPr>
        <p:spPr>
          <a:xfrm>
            <a:off x="5081830" y="2243521"/>
            <a:ext cx="2156497" cy="438582"/>
          </a:xfrm>
          <a:prstGeom prst="rect">
            <a:avLst/>
          </a:prstGeom>
          <a:noFill/>
          <a:ln w="28575">
            <a:solidFill>
              <a:srgbClr val="0070C0"/>
            </a:solidFill>
          </a:ln>
        </p:spPr>
        <p:txBody>
          <a:bodyPr wrap="square" rtlCol="0">
            <a:spAutoFit/>
          </a:bodyPr>
          <a:lstStyle/>
          <a:p>
            <a:pPr algn="ctr">
              <a:lnSpc>
                <a:spcPct val="150000"/>
              </a:lnSpc>
            </a:pPr>
            <a:r>
              <a:rPr lang="en-US" sz="1500" dirty="0">
                <a:hlinkClick r:id="rId8"/>
              </a:rPr>
              <a:t>Open Source</a:t>
            </a:r>
            <a:endParaRPr lang="en-US" sz="1500" dirty="0"/>
          </a:p>
        </p:txBody>
      </p:sp>
      <p:sp>
        <p:nvSpPr>
          <p:cNvPr id="12" name="TextBox 11"/>
          <p:cNvSpPr txBox="1"/>
          <p:nvPr/>
        </p:nvSpPr>
        <p:spPr>
          <a:xfrm>
            <a:off x="4925796" y="3080733"/>
            <a:ext cx="3171920" cy="323165"/>
          </a:xfrm>
          <a:prstGeom prst="rect">
            <a:avLst/>
          </a:prstGeom>
          <a:noFill/>
        </p:spPr>
        <p:txBody>
          <a:bodyPr wrap="square" rtlCol="0">
            <a:spAutoFit/>
          </a:bodyPr>
          <a:lstStyle/>
          <a:p>
            <a:pPr marL="214313" indent="-214313">
              <a:buFont typeface="Arial" panose="020B0604020202020204" pitchFamily="34" charset="0"/>
              <a:buChar char="•"/>
            </a:pPr>
            <a:r>
              <a:rPr lang="en-US" sz="1500" dirty="0">
                <a:hlinkClick r:id="rId9"/>
              </a:rPr>
              <a:t>Installing with Anaconda/</a:t>
            </a:r>
            <a:r>
              <a:rPr lang="en-US" sz="1500" dirty="0" err="1">
                <a:hlinkClick r:id="rId9"/>
              </a:rPr>
              <a:t>conda</a:t>
            </a:r>
            <a:endParaRPr lang="en-US" sz="1500" dirty="0"/>
          </a:p>
        </p:txBody>
      </p:sp>
    </p:spTree>
    <p:extLst>
      <p:ext uri="{BB962C8B-B14F-4D97-AF65-F5344CB8AC3E}">
        <p14:creationId xmlns:p14="http://schemas.microsoft.com/office/powerpoint/2010/main" val="369713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052975" y="2328445"/>
            <a:ext cx="1927121" cy="0"/>
          </a:xfrm>
          <a:prstGeom prst="line">
            <a:avLst/>
          </a:prstGeom>
          <a:ln w="9525" cap="flat">
            <a:solidFill>
              <a:srgbClr val="2B2C30"/>
            </a:solidFill>
            <a:prstDash val="solid"/>
            <a:headEnd type="none" w="sm" len="sm"/>
            <a:tailEnd type="none" w="sm" len="sm"/>
          </a:ln>
        </p:spPr>
        <p:txBody>
          <a:bodyPr/>
          <a:lstStyle/>
          <a:p>
            <a:endParaRPr lang="en-US" sz="700"/>
          </a:p>
        </p:txBody>
      </p:sp>
      <p:sp>
        <p:nvSpPr>
          <p:cNvPr id="3" name="AutoShape 3"/>
          <p:cNvSpPr/>
          <p:nvPr/>
        </p:nvSpPr>
        <p:spPr>
          <a:xfrm>
            <a:off x="5117877" y="4579144"/>
            <a:ext cx="1927121" cy="0"/>
          </a:xfrm>
          <a:prstGeom prst="line">
            <a:avLst/>
          </a:prstGeom>
          <a:ln w="9525" cap="flat">
            <a:solidFill>
              <a:srgbClr val="2B2C30"/>
            </a:solidFill>
            <a:prstDash val="solid"/>
            <a:headEnd type="none" w="sm" len="sm"/>
            <a:tailEnd type="none" w="sm" len="sm"/>
          </a:ln>
        </p:spPr>
        <p:txBody>
          <a:bodyPr/>
          <a:lstStyle/>
          <a:p>
            <a:endParaRPr lang="en-US" sz="700"/>
          </a:p>
        </p:txBody>
      </p:sp>
      <p:sp>
        <p:nvSpPr>
          <p:cNvPr id="7" name="TextBox 7"/>
          <p:cNvSpPr txBox="1"/>
          <p:nvPr/>
        </p:nvSpPr>
        <p:spPr>
          <a:xfrm>
            <a:off x="3976052" y="726186"/>
            <a:ext cx="4080968" cy="222433"/>
          </a:xfrm>
          <a:prstGeom prst="rect">
            <a:avLst/>
          </a:prstGeom>
        </p:spPr>
        <p:txBody>
          <a:bodyPr lIns="0" tIns="0" rIns="0" bIns="0" rtlCol="0" anchor="t">
            <a:spAutoFit/>
          </a:bodyPr>
          <a:lstStyle/>
          <a:p>
            <a:pPr algn="ctr">
              <a:lnSpc>
                <a:spcPts val="1902"/>
              </a:lnSpc>
              <a:spcBef>
                <a:spcPct val="0"/>
              </a:spcBef>
            </a:pPr>
            <a:r>
              <a:rPr lang="en-US" sz="1358" spc="308">
                <a:solidFill>
                  <a:srgbClr val="2B2C30"/>
                </a:solidFill>
                <a:latin typeface="Helvetica World Bold"/>
                <a:ea typeface="Helvetica World Bold"/>
                <a:cs typeface="Helvetica World Bold"/>
                <a:sym typeface="Helvetica World Bold"/>
              </a:rPr>
              <a:t>PYTHON PROGRAMMING</a:t>
            </a:r>
          </a:p>
        </p:txBody>
      </p:sp>
      <p:sp>
        <p:nvSpPr>
          <p:cNvPr id="8" name="TextBox 8"/>
          <p:cNvSpPr txBox="1"/>
          <p:nvPr/>
        </p:nvSpPr>
        <p:spPr>
          <a:xfrm>
            <a:off x="3524182" y="1576496"/>
            <a:ext cx="4984707" cy="346890"/>
          </a:xfrm>
          <a:prstGeom prst="rect">
            <a:avLst/>
          </a:prstGeom>
        </p:spPr>
        <p:txBody>
          <a:bodyPr lIns="0" tIns="0" rIns="0" bIns="0" rtlCol="0" anchor="t">
            <a:spAutoFit/>
          </a:bodyPr>
          <a:lstStyle/>
          <a:p>
            <a:pPr algn="ctr">
              <a:lnSpc>
                <a:spcPts val="2739"/>
              </a:lnSpc>
            </a:pPr>
            <a:r>
              <a:rPr lang="en-US" sz="3010" spc="15">
                <a:solidFill>
                  <a:srgbClr val="2B2C30"/>
                </a:solidFill>
                <a:latin typeface="Playfair Display"/>
                <a:ea typeface="Playfair Display"/>
                <a:cs typeface="Playfair Display"/>
                <a:sym typeface="Playfair Display"/>
              </a:rPr>
              <a:t>SHRADHA BIRDIKA</a:t>
            </a:r>
          </a:p>
        </p:txBody>
      </p:sp>
      <p:sp>
        <p:nvSpPr>
          <p:cNvPr id="9" name="TextBox 9"/>
          <p:cNvSpPr txBox="1"/>
          <p:nvPr/>
        </p:nvSpPr>
        <p:spPr>
          <a:xfrm>
            <a:off x="4234051" y="2469915"/>
            <a:ext cx="3564969" cy="2000548"/>
          </a:xfrm>
          <a:prstGeom prst="rect">
            <a:avLst/>
          </a:prstGeom>
        </p:spPr>
        <p:txBody>
          <a:bodyPr lIns="0" tIns="0" rIns="0" bIns="0" rtlCol="0" anchor="t">
            <a:spAutoFit/>
          </a:bodyPr>
          <a:lstStyle/>
          <a:p>
            <a:pPr algn="ctr">
              <a:lnSpc>
                <a:spcPts val="2606"/>
              </a:lnSpc>
            </a:pPr>
            <a:r>
              <a:rPr lang="en-US" sz="2208" spc="11" dirty="0">
                <a:solidFill>
                  <a:srgbClr val="2B2C30"/>
                </a:solidFill>
                <a:latin typeface="Playfair Display"/>
                <a:ea typeface="Playfair Display"/>
                <a:cs typeface="Playfair Display"/>
                <a:sym typeface="Playfair Display"/>
              </a:rPr>
              <a:t>OFFICE HOURS:</a:t>
            </a:r>
          </a:p>
          <a:p>
            <a:pPr algn="ctr">
              <a:lnSpc>
                <a:spcPts val="2606"/>
              </a:lnSpc>
            </a:pPr>
            <a:r>
              <a:rPr lang="en-US" sz="2208" spc="11" dirty="0">
                <a:solidFill>
                  <a:srgbClr val="2B2C30"/>
                </a:solidFill>
                <a:latin typeface="Playfair Display"/>
                <a:ea typeface="Playfair Display"/>
                <a:cs typeface="Playfair Display"/>
                <a:sym typeface="Playfair Display"/>
              </a:rPr>
              <a:t>WEDNESDAY</a:t>
            </a:r>
          </a:p>
          <a:p>
            <a:pPr algn="ctr">
              <a:lnSpc>
                <a:spcPts val="2606"/>
              </a:lnSpc>
            </a:pPr>
            <a:r>
              <a:rPr lang="en-US" sz="2208" spc="11" dirty="0">
                <a:solidFill>
                  <a:srgbClr val="2B2C30"/>
                </a:solidFill>
                <a:latin typeface="Playfair Display"/>
                <a:ea typeface="Playfair Display"/>
                <a:cs typeface="Playfair Display"/>
                <a:sym typeface="Playfair Display"/>
              </a:rPr>
              <a:t>2:00 - 4:00 PM</a:t>
            </a:r>
          </a:p>
          <a:p>
            <a:pPr algn="ctr">
              <a:lnSpc>
                <a:spcPts val="2606"/>
              </a:lnSpc>
            </a:pPr>
            <a:endParaRPr lang="en-US" sz="2208" spc="11" dirty="0">
              <a:solidFill>
                <a:srgbClr val="2B2C30"/>
              </a:solidFill>
              <a:latin typeface="Playfair Display"/>
              <a:ea typeface="Playfair Display"/>
              <a:cs typeface="Playfair Display"/>
              <a:sym typeface="Playfair Display"/>
            </a:endParaRPr>
          </a:p>
          <a:p>
            <a:pPr algn="ctr">
              <a:lnSpc>
                <a:spcPts val="2606"/>
              </a:lnSpc>
            </a:pPr>
            <a:r>
              <a:rPr lang="en-US" sz="2208" spc="11" dirty="0">
                <a:solidFill>
                  <a:srgbClr val="2B2C30"/>
                </a:solidFill>
                <a:latin typeface="Playfair Display"/>
                <a:ea typeface="Playfair Display"/>
                <a:cs typeface="Playfair Display"/>
                <a:sym typeface="Playfair Display"/>
              </a:rPr>
              <a:t>JF 123</a:t>
            </a:r>
          </a:p>
          <a:p>
            <a:pPr algn="ctr">
              <a:lnSpc>
                <a:spcPts val="2606"/>
              </a:lnSpc>
            </a:pPr>
            <a:r>
              <a:rPr lang="en-US" sz="2208" spc="11" dirty="0">
                <a:solidFill>
                  <a:srgbClr val="2B2C30"/>
                </a:solidFill>
                <a:latin typeface="Playfair Display"/>
                <a:ea typeface="Playfair Display"/>
                <a:cs typeface="Playfair Display"/>
                <a:sym typeface="Playfair Display"/>
              </a:rPr>
              <a:t>(ADP MA GIS LAB)</a:t>
            </a:r>
          </a:p>
        </p:txBody>
      </p:sp>
      <p:sp>
        <p:nvSpPr>
          <p:cNvPr id="10" name="TextBox 10"/>
          <p:cNvSpPr txBox="1"/>
          <p:nvPr/>
        </p:nvSpPr>
        <p:spPr>
          <a:xfrm>
            <a:off x="3976052" y="1081256"/>
            <a:ext cx="4080968" cy="152991"/>
          </a:xfrm>
          <a:prstGeom prst="rect">
            <a:avLst/>
          </a:prstGeom>
        </p:spPr>
        <p:txBody>
          <a:bodyPr lIns="0" tIns="0" rIns="0" bIns="0" rtlCol="0" anchor="t">
            <a:spAutoFit/>
          </a:bodyPr>
          <a:lstStyle/>
          <a:p>
            <a:pPr algn="ctr">
              <a:lnSpc>
                <a:spcPts val="1342"/>
              </a:lnSpc>
              <a:spcBef>
                <a:spcPct val="0"/>
              </a:spcBef>
            </a:pPr>
            <a:r>
              <a:rPr lang="en-US" sz="958" spc="217">
                <a:solidFill>
                  <a:srgbClr val="2B2C30"/>
                </a:solidFill>
                <a:latin typeface="Helvetica World Bold"/>
                <a:ea typeface="Helvetica World Bold"/>
                <a:cs typeface="Helvetica World Bold"/>
                <a:sym typeface="Helvetica World Bold"/>
              </a:rPr>
              <a:t>COURSE ASSISTANT</a:t>
            </a:r>
          </a:p>
        </p:txBody>
      </p:sp>
      <p:pic>
        <p:nvPicPr>
          <p:cNvPr id="11" name="Picture 10">
            <a:extLst>
              <a:ext uri="{FF2B5EF4-FFF2-40B4-BE49-F238E27FC236}">
                <a16:creationId xmlns:a16="http://schemas.microsoft.com/office/drawing/2014/main" id="{63687490-E834-FF29-23A9-E102DE4C166A}"/>
              </a:ext>
            </a:extLst>
          </p:cNvPr>
          <p:cNvPicPr>
            <a:picLocks noChangeAspect="1"/>
          </p:cNvPicPr>
          <p:nvPr/>
        </p:nvPicPr>
        <p:blipFill rotWithShape="1">
          <a:blip r:embed="rId2">
            <a:extLst>
              <a:ext uri="{28A0092B-C50C-407E-A947-70E740481C1C}">
                <a14:useLocalDpi xmlns:a14="http://schemas.microsoft.com/office/drawing/2010/main" val="0"/>
              </a:ext>
            </a:extLst>
          </a:blip>
          <a:srcRect l="25795" t="30405" r="8865" b="4299"/>
          <a:stretch/>
        </p:blipFill>
        <p:spPr>
          <a:xfrm>
            <a:off x="642897" y="718248"/>
            <a:ext cx="2881285" cy="3841713"/>
          </a:xfrm>
          <a:prstGeom prst="rect">
            <a:avLst/>
          </a:prstGeom>
          <a:ln w="76200">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56034"/>
            <a:ext cx="5681363" cy="415498"/>
          </a:xfrm>
          <a:prstGeom prst="rect">
            <a:avLst/>
          </a:prstGeom>
        </p:spPr>
        <p:txBody>
          <a:bodyPr wrap="none">
            <a:spAutoFit/>
          </a:bodyPr>
          <a:lstStyle/>
          <a:p>
            <a:r>
              <a:rPr lang="en-US" sz="2100" b="1" dirty="0" err="1"/>
              <a:t>geemap</a:t>
            </a:r>
            <a:r>
              <a:rPr lang="en-US" sz="2100" b="1" dirty="0"/>
              <a:t> – Google Earth Engine Python API</a:t>
            </a:r>
          </a:p>
        </p:txBody>
      </p:sp>
      <p:pic>
        <p:nvPicPr>
          <p:cNvPr id="7" name="Picture 6">
            <a:hlinkClick r:id="rId2"/>
          </p:cNvPr>
          <p:cNvPicPr>
            <a:picLocks noChangeAspect="1"/>
          </p:cNvPicPr>
          <p:nvPr/>
        </p:nvPicPr>
        <p:blipFill>
          <a:blip r:embed="rId3"/>
          <a:stretch>
            <a:fillRect/>
          </a:stretch>
        </p:blipFill>
        <p:spPr>
          <a:xfrm>
            <a:off x="782193" y="633820"/>
            <a:ext cx="7476118" cy="3883229"/>
          </a:xfrm>
          <a:prstGeom prst="rect">
            <a:avLst/>
          </a:prstGeom>
        </p:spPr>
      </p:pic>
    </p:spTree>
    <p:extLst>
      <p:ext uri="{BB962C8B-B14F-4D97-AF65-F5344CB8AC3E}">
        <p14:creationId xmlns:p14="http://schemas.microsoft.com/office/powerpoint/2010/main" val="3050635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6034"/>
            <a:ext cx="5681363" cy="415498"/>
          </a:xfrm>
          <a:prstGeom prst="rect">
            <a:avLst/>
          </a:prstGeom>
        </p:spPr>
        <p:txBody>
          <a:bodyPr wrap="none">
            <a:spAutoFit/>
          </a:bodyPr>
          <a:lstStyle/>
          <a:p>
            <a:r>
              <a:rPr lang="en-US" sz="2100" b="1" dirty="0" err="1">
                <a:hlinkClick r:id="rId2"/>
              </a:rPr>
              <a:t>geemap</a:t>
            </a:r>
            <a:r>
              <a:rPr lang="en-US" sz="2100" b="1" dirty="0"/>
              <a:t> – Google Earth Engine Python API</a:t>
            </a:r>
          </a:p>
        </p:txBody>
      </p:sp>
      <p:pic>
        <p:nvPicPr>
          <p:cNvPr id="3" name="Picture 2"/>
          <p:cNvPicPr>
            <a:picLocks noChangeAspect="1"/>
          </p:cNvPicPr>
          <p:nvPr/>
        </p:nvPicPr>
        <p:blipFill>
          <a:blip r:embed="rId3"/>
          <a:stretch>
            <a:fillRect/>
          </a:stretch>
        </p:blipFill>
        <p:spPr>
          <a:xfrm>
            <a:off x="1061961" y="716057"/>
            <a:ext cx="7274239" cy="4110920"/>
          </a:xfrm>
          <a:prstGeom prst="rect">
            <a:avLst/>
          </a:prstGeom>
        </p:spPr>
      </p:pic>
    </p:spTree>
    <p:extLst>
      <p:ext uri="{BB962C8B-B14F-4D97-AF65-F5344CB8AC3E}">
        <p14:creationId xmlns:p14="http://schemas.microsoft.com/office/powerpoint/2010/main" val="3815946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2155425" y="139725"/>
            <a:ext cx="54354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b="1"/>
              <a:t>How Do I Program In Python?</a:t>
            </a:r>
            <a:endParaRPr sz="3000" b="1"/>
          </a:p>
        </p:txBody>
      </p:sp>
      <p:sp>
        <p:nvSpPr>
          <p:cNvPr id="231" name="Google Shape;231;p40"/>
          <p:cNvSpPr txBox="1">
            <a:spLocks noGrp="1"/>
          </p:cNvSpPr>
          <p:nvPr>
            <p:ph type="body" idx="1"/>
          </p:nvPr>
        </p:nvSpPr>
        <p:spPr>
          <a:xfrm>
            <a:off x="223400" y="642250"/>
            <a:ext cx="8810100" cy="408419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600"/>
              <a:t>Two Main Ways</a:t>
            </a:r>
            <a:r>
              <a:rPr lang="en" sz="2600" dirty="0"/>
              <a:t> (You should add python to the system variable):</a:t>
            </a:r>
            <a:endParaRPr sz="2600"/>
          </a:p>
          <a:p>
            <a:pPr marL="342900" lvl="1" indent="-228600" algn="l" rtl="0">
              <a:spcBef>
                <a:spcPts val="1200"/>
              </a:spcBef>
              <a:spcAft>
                <a:spcPts val="0"/>
              </a:spcAft>
              <a:buClr>
                <a:srgbClr val="FF0000"/>
              </a:buClr>
              <a:buSzPts val="1800"/>
              <a:buChar char="◆"/>
            </a:pPr>
            <a:r>
              <a:rPr lang="en" sz="1800">
                <a:solidFill>
                  <a:srgbClr val="FF0000"/>
                </a:solidFill>
              </a:rPr>
              <a:t>Normal mode </a:t>
            </a:r>
            <a:r>
              <a:rPr lang="en" sz="1800">
                <a:solidFill>
                  <a:schemeClr val="dk1"/>
                </a:solidFill>
              </a:rPr>
              <a:t>(Script Mode)</a:t>
            </a:r>
            <a:endParaRPr sz="1800">
              <a:solidFill>
                <a:schemeClr val="dk1"/>
              </a:solidFill>
            </a:endParaRPr>
          </a:p>
          <a:p>
            <a:pPr marL="742950" lvl="2" indent="-260350" algn="l" rtl="0">
              <a:spcBef>
                <a:spcPts val="0"/>
              </a:spcBef>
              <a:spcAft>
                <a:spcPts val="0"/>
              </a:spcAft>
              <a:buClr>
                <a:schemeClr val="dk1"/>
              </a:buClr>
              <a:buSzPts val="1400"/>
              <a:buChar char="●"/>
            </a:pPr>
            <a:r>
              <a:rPr lang="en">
                <a:solidFill>
                  <a:schemeClr val="dk1"/>
                </a:solidFill>
              </a:rPr>
              <a:t>Write your code in a file (it could be any type of file:txt,word) and save it with the </a:t>
            </a:r>
            <a:r>
              <a:rPr lang="en">
                <a:solidFill>
                  <a:srgbClr val="FF0000"/>
                </a:solidFill>
              </a:rPr>
              <a:t>.py</a:t>
            </a:r>
            <a:r>
              <a:rPr lang="en">
                <a:solidFill>
                  <a:schemeClr val="dk1"/>
                </a:solidFill>
              </a:rPr>
              <a:t> extension</a:t>
            </a:r>
            <a:endParaRPr>
              <a:solidFill>
                <a:schemeClr val="dk1"/>
              </a:solidFill>
            </a:endParaRPr>
          </a:p>
          <a:p>
            <a:pPr marL="742950" lvl="2" indent="-260350" algn="l" rtl="0">
              <a:spcBef>
                <a:spcPts val="0"/>
              </a:spcBef>
              <a:spcAft>
                <a:spcPts val="0"/>
              </a:spcAft>
              <a:buClr>
                <a:schemeClr val="dk1"/>
              </a:buClr>
              <a:buSzPts val="1400"/>
              <a:buChar char="●"/>
            </a:pPr>
            <a:r>
              <a:rPr lang="en">
                <a:solidFill>
                  <a:schemeClr val="dk1"/>
                </a:solidFill>
              </a:rPr>
              <a:t>Execute the file by using the shell (terminal, CMD, Command Prompt): </a:t>
            </a:r>
            <a:r>
              <a:rPr lang="en">
                <a:solidFill>
                  <a:srgbClr val="FF0000"/>
                </a:solidFill>
              </a:rPr>
              <a:t>The picture on the right</a:t>
            </a:r>
            <a:endParaRPr>
              <a:solidFill>
                <a:srgbClr val="FF0000"/>
              </a:solidFill>
            </a:endParaRPr>
          </a:p>
          <a:p>
            <a:pPr marL="1085850" lvl="3" indent="-317500" algn="l" rtl="0">
              <a:spcBef>
                <a:spcPts val="0"/>
              </a:spcBef>
              <a:spcAft>
                <a:spcPts val="0"/>
              </a:spcAft>
              <a:buClr>
                <a:schemeClr val="dk1"/>
              </a:buClr>
              <a:buSzPts val="1400"/>
              <a:buChar char="○"/>
            </a:pPr>
            <a:r>
              <a:rPr lang="en">
                <a:solidFill>
                  <a:schemeClr val="dk1"/>
                </a:solidFill>
              </a:rPr>
              <a:t>You need to direct the shell to where you have the code saved: </a:t>
            </a:r>
            <a:endParaRPr>
              <a:solidFill>
                <a:schemeClr val="dk1"/>
              </a:solidFill>
            </a:endParaRPr>
          </a:p>
          <a:p>
            <a:pPr marL="1085850" lvl="4" indent="-317500" algn="l" rtl="0">
              <a:spcBef>
                <a:spcPts val="0"/>
              </a:spcBef>
              <a:spcAft>
                <a:spcPts val="0"/>
              </a:spcAft>
              <a:buClr>
                <a:schemeClr val="dk1"/>
              </a:buClr>
              <a:buSzPts val="1400"/>
              <a:buChar char="◆"/>
            </a:pPr>
            <a:r>
              <a:rPr lang="en">
                <a:solidFill>
                  <a:schemeClr val="dk1"/>
                </a:solidFill>
              </a:rPr>
              <a:t>If the file (your code) is stored directly in a Drive (in my case it is saved in </a:t>
            </a:r>
            <a:r>
              <a:rPr lang="en">
                <a:solidFill>
                  <a:srgbClr val="FF0000"/>
                </a:solidFill>
              </a:rPr>
              <a:t>D </a:t>
            </a:r>
            <a:r>
              <a:rPr lang="en">
                <a:solidFill>
                  <a:schemeClr val="dk1"/>
                </a:solidFill>
              </a:rPr>
              <a:t>drive) you will use the following command: </a:t>
            </a:r>
            <a:r>
              <a:rPr lang="en">
                <a:solidFill>
                  <a:srgbClr val="FF0000"/>
                </a:solidFill>
              </a:rPr>
              <a:t>D:  </a:t>
            </a:r>
            <a:endParaRPr>
              <a:solidFill>
                <a:srgbClr val="FF0000"/>
              </a:solidFill>
            </a:endParaRPr>
          </a:p>
          <a:p>
            <a:pPr marL="1085850" lvl="4" indent="-317500" algn="l" rtl="0">
              <a:spcBef>
                <a:spcPts val="0"/>
              </a:spcBef>
              <a:spcAft>
                <a:spcPts val="0"/>
              </a:spcAft>
              <a:buClr>
                <a:schemeClr val="dk1"/>
              </a:buClr>
              <a:buSzPts val="1400"/>
              <a:buChar char="◆"/>
            </a:pPr>
            <a:r>
              <a:rPr lang="en">
                <a:solidFill>
                  <a:schemeClr val="dk1"/>
                </a:solidFill>
              </a:rPr>
              <a:t>If the file is stored in a nested folder (e.g., “E:\Data\Counties”) then you need to use the </a:t>
            </a:r>
            <a:r>
              <a:rPr lang="en">
                <a:solidFill>
                  <a:srgbClr val="FF0000"/>
                </a:solidFill>
              </a:rPr>
              <a:t>cd </a:t>
            </a:r>
            <a:r>
              <a:rPr lang="en">
                <a:solidFill>
                  <a:schemeClr val="dk1"/>
                </a:solidFill>
              </a:rPr>
              <a:t>command: </a:t>
            </a:r>
            <a:r>
              <a:rPr lang="en">
                <a:solidFill>
                  <a:srgbClr val="FF0000"/>
                </a:solidFill>
              </a:rPr>
              <a:t>The picture on the left</a:t>
            </a:r>
            <a:endParaRPr>
              <a:solidFill>
                <a:srgbClr val="FF0000"/>
              </a:solidFill>
            </a:endParaRPr>
          </a:p>
          <a:p>
            <a:pPr marL="1085850" lvl="4" indent="-317500" algn="l" rtl="0">
              <a:spcBef>
                <a:spcPts val="0"/>
              </a:spcBef>
              <a:spcAft>
                <a:spcPts val="0"/>
              </a:spcAft>
              <a:buClr>
                <a:schemeClr val="dk1"/>
              </a:buClr>
              <a:buSzPts val="1400"/>
              <a:buChar char="◆"/>
            </a:pPr>
            <a:endParaRPr>
              <a:solidFill>
                <a:schemeClr val="dk1"/>
              </a:solidFill>
            </a:endParaRPr>
          </a:p>
          <a:p>
            <a:pPr marL="1371600" lvl="0" indent="0" algn="l" rtl="0">
              <a:spcBef>
                <a:spcPts val="1200"/>
              </a:spcBef>
              <a:spcAft>
                <a:spcPts val="0"/>
              </a:spcAft>
              <a:buNone/>
            </a:pPr>
            <a:r>
              <a:rPr lang="en"/>
              <a:t> </a:t>
            </a:r>
            <a:endParaRPr/>
          </a:p>
          <a:p>
            <a:pPr marL="1371600" lvl="0" indent="0" algn="l" rtl="0">
              <a:spcBef>
                <a:spcPts val="1200"/>
              </a:spcBef>
              <a:spcAft>
                <a:spcPts val="1200"/>
              </a:spcAft>
              <a:buNone/>
            </a:pPr>
            <a:endParaRPr/>
          </a:p>
        </p:txBody>
      </p:sp>
      <p:pic>
        <p:nvPicPr>
          <p:cNvPr id="232" name="Google Shape;232;p40"/>
          <p:cNvPicPr preferRelativeResize="0"/>
          <p:nvPr/>
        </p:nvPicPr>
        <p:blipFill>
          <a:blip r:embed="rId3">
            <a:alphaModFix/>
          </a:blip>
          <a:stretch>
            <a:fillRect/>
          </a:stretch>
        </p:blipFill>
        <p:spPr>
          <a:xfrm>
            <a:off x="474800" y="3281650"/>
            <a:ext cx="3577299" cy="1768550"/>
          </a:xfrm>
          <a:prstGeom prst="rect">
            <a:avLst/>
          </a:prstGeom>
          <a:noFill/>
          <a:ln>
            <a:noFill/>
          </a:ln>
        </p:spPr>
      </p:pic>
      <p:pic>
        <p:nvPicPr>
          <p:cNvPr id="233" name="Google Shape;233;p40"/>
          <p:cNvPicPr preferRelativeResize="0"/>
          <p:nvPr/>
        </p:nvPicPr>
        <p:blipFill>
          <a:blip r:embed="rId4">
            <a:alphaModFix/>
          </a:blip>
          <a:stretch>
            <a:fillRect/>
          </a:stretch>
        </p:blipFill>
        <p:spPr>
          <a:xfrm>
            <a:off x="5189951" y="3238775"/>
            <a:ext cx="3263350" cy="1854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2155425" y="139725"/>
            <a:ext cx="54354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a:t>How Do I Program In Python?</a:t>
            </a:r>
            <a:endParaRPr sz="3000"/>
          </a:p>
        </p:txBody>
      </p:sp>
      <p:sp>
        <p:nvSpPr>
          <p:cNvPr id="245" name="Google Shape;245;p42"/>
          <p:cNvSpPr txBox="1">
            <a:spLocks noGrp="1"/>
          </p:cNvSpPr>
          <p:nvPr>
            <p:ph type="body" idx="1"/>
          </p:nvPr>
        </p:nvSpPr>
        <p:spPr>
          <a:xfrm>
            <a:off x="223400" y="642250"/>
            <a:ext cx="8310300" cy="335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The other way:</a:t>
            </a:r>
            <a:endParaRPr sz="2400"/>
          </a:p>
          <a:p>
            <a:pPr marL="342900" lvl="1" indent="-228600" algn="l" rtl="0">
              <a:spcBef>
                <a:spcPts val="1200"/>
              </a:spcBef>
              <a:spcAft>
                <a:spcPts val="0"/>
              </a:spcAft>
              <a:buClr>
                <a:srgbClr val="FF0000"/>
              </a:buClr>
              <a:buSzPts val="1800"/>
              <a:buChar char="◆"/>
            </a:pPr>
            <a:r>
              <a:rPr lang="en" sz="1800">
                <a:solidFill>
                  <a:srgbClr val="FF0000"/>
                </a:solidFill>
              </a:rPr>
              <a:t>Interactive mode</a:t>
            </a:r>
            <a:r>
              <a:rPr lang="en" sz="1800">
                <a:solidFill>
                  <a:schemeClr val="dk1"/>
                </a:solidFill>
              </a:rPr>
              <a:t> (</a:t>
            </a:r>
            <a:r>
              <a:rPr lang="en" sz="1800">
                <a:solidFill>
                  <a:srgbClr val="0C0C0C"/>
                </a:solidFill>
              </a:rPr>
              <a:t>interacting directly with the interpreter)</a:t>
            </a:r>
            <a:endParaRPr sz="1800">
              <a:solidFill>
                <a:srgbClr val="0C0C0C"/>
              </a:solidFill>
            </a:endParaRPr>
          </a:p>
          <a:p>
            <a:pPr marL="1371600" lvl="2" indent="-317500" algn="l" rtl="0">
              <a:spcBef>
                <a:spcPts val="0"/>
              </a:spcBef>
              <a:spcAft>
                <a:spcPts val="0"/>
              </a:spcAft>
              <a:buClr>
                <a:schemeClr val="dk1"/>
              </a:buClr>
              <a:buSzPts val="1400"/>
              <a:buChar char="●"/>
            </a:pPr>
            <a:r>
              <a:rPr lang="en">
                <a:solidFill>
                  <a:schemeClr val="dk1"/>
                </a:solidFill>
              </a:rPr>
              <a:t>Bring up a terminal (command prompt, shell)</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Type python</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After the info about the version the cursor will transform to </a:t>
            </a:r>
            <a:r>
              <a:rPr lang="en">
                <a:solidFill>
                  <a:srgbClr val="FF0000"/>
                </a:solidFill>
              </a:rPr>
              <a:t>&gt;&gt;&gt;</a:t>
            </a:r>
            <a:endParaRPr>
              <a:solidFill>
                <a:srgbClr val="FF0000"/>
              </a:solidFill>
            </a:endParaRPr>
          </a:p>
          <a:p>
            <a:pPr marL="1371600" lvl="2" indent="-317500" algn="l" rtl="0">
              <a:spcBef>
                <a:spcPts val="0"/>
              </a:spcBef>
              <a:spcAft>
                <a:spcPts val="0"/>
              </a:spcAft>
              <a:buClr>
                <a:schemeClr val="dk1"/>
              </a:buClr>
              <a:buSzPts val="1400"/>
              <a:buChar char="●"/>
            </a:pPr>
            <a:r>
              <a:rPr lang="en">
                <a:solidFill>
                  <a:schemeClr val="dk1"/>
                </a:solidFill>
              </a:rPr>
              <a:t>Start writing your code</a:t>
            </a:r>
            <a:endParaRPr>
              <a:solidFill>
                <a:schemeClr val="dk1"/>
              </a:solidFill>
            </a:endParaRPr>
          </a:p>
          <a:p>
            <a:pPr marL="1371600" lvl="2" indent="-317500" algn="l" rtl="0">
              <a:spcBef>
                <a:spcPts val="0"/>
              </a:spcBef>
              <a:spcAft>
                <a:spcPts val="0"/>
              </a:spcAft>
              <a:buClr>
                <a:schemeClr val="dk1"/>
              </a:buClr>
              <a:buSzPts val="1400"/>
              <a:buChar char="●"/>
            </a:pPr>
            <a:r>
              <a:rPr lang="en">
                <a:solidFill>
                  <a:schemeClr val="dk1"/>
                </a:solidFill>
              </a:rPr>
              <a:t>After each time you press Enter on your keyboard the command line goes to the next line and if there is something to be executed it will be executed:</a:t>
            </a:r>
            <a:endParaRPr>
              <a:solidFill>
                <a:schemeClr val="dk1"/>
              </a:solidFill>
            </a:endParaRPr>
          </a:p>
          <a:p>
            <a:pPr marL="1371600" lvl="0" indent="0" algn="l" rtl="0">
              <a:spcBef>
                <a:spcPts val="1200"/>
              </a:spcBef>
              <a:spcAft>
                <a:spcPts val="0"/>
              </a:spcAft>
              <a:buNone/>
            </a:pPr>
            <a:r>
              <a:rPr lang="en"/>
              <a:t> </a:t>
            </a:r>
            <a:endParaRPr/>
          </a:p>
          <a:p>
            <a:pPr marL="1371600" lvl="0" indent="0" algn="l" rtl="0">
              <a:spcBef>
                <a:spcPts val="1200"/>
              </a:spcBef>
              <a:spcAft>
                <a:spcPts val="1200"/>
              </a:spcAft>
              <a:buNone/>
            </a:pPr>
            <a:endParaRPr/>
          </a:p>
        </p:txBody>
      </p:sp>
      <p:pic>
        <p:nvPicPr>
          <p:cNvPr id="246" name="Google Shape;246;p42"/>
          <p:cNvPicPr preferRelativeResize="0"/>
          <p:nvPr/>
        </p:nvPicPr>
        <p:blipFill>
          <a:blip r:embed="rId3">
            <a:alphaModFix/>
          </a:blip>
          <a:stretch>
            <a:fillRect/>
          </a:stretch>
        </p:blipFill>
        <p:spPr>
          <a:xfrm>
            <a:off x="1255486" y="3063000"/>
            <a:ext cx="6246126" cy="1769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2583150" y="254250"/>
            <a:ext cx="4760700" cy="677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Interactive Mode</a:t>
            </a:r>
            <a:endParaRPr/>
          </a:p>
        </p:txBody>
      </p:sp>
      <p:sp>
        <p:nvSpPr>
          <p:cNvPr id="264" name="Google Shape;264;p45"/>
          <p:cNvSpPr txBox="1">
            <a:spLocks noGrp="1"/>
          </p:cNvSpPr>
          <p:nvPr>
            <p:ph type="body" idx="1"/>
          </p:nvPr>
        </p:nvSpPr>
        <p:spPr>
          <a:xfrm>
            <a:off x="535940" y="942784"/>
            <a:ext cx="7971900" cy="84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100"/>
              <a:t>Start writing in the python interpreter of your chosen python editor.</a:t>
            </a:r>
            <a:endParaRPr sz="2100"/>
          </a:p>
          <a:p>
            <a:pPr marL="457200" lvl="0" indent="-361950" algn="l" rtl="0">
              <a:spcBef>
                <a:spcPts val="1200"/>
              </a:spcBef>
              <a:spcAft>
                <a:spcPts val="0"/>
              </a:spcAft>
              <a:buClr>
                <a:srgbClr val="FF0000"/>
              </a:buClr>
              <a:buSzPts val="2100"/>
              <a:buChar char="●"/>
            </a:pPr>
            <a:r>
              <a:rPr lang="en" sz="2100">
                <a:solidFill>
                  <a:srgbClr val="FF0000"/>
                </a:solidFill>
              </a:rPr>
              <a:t>Pay attention to the indentation</a:t>
            </a:r>
            <a:endParaRPr sz="2100">
              <a:solidFill>
                <a:srgbClr val="FF0000"/>
              </a:solidFill>
            </a:endParaRPr>
          </a:p>
        </p:txBody>
      </p:sp>
      <p:sp>
        <p:nvSpPr>
          <p:cNvPr id="265" name="Google Shape;265;p45"/>
          <p:cNvSpPr txBox="1"/>
          <p:nvPr/>
        </p:nvSpPr>
        <p:spPr>
          <a:xfrm>
            <a:off x="434225" y="1974400"/>
            <a:ext cx="8349000" cy="20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&gt;&gt;&gt; </a:t>
            </a:r>
            <a:r>
              <a:rPr lang="en" sz="2450">
                <a:solidFill>
                  <a:srgbClr val="333333"/>
                </a:solidFill>
                <a:highlight>
                  <a:srgbClr val="EEFFCC"/>
                </a:highlight>
                <a:latin typeface="Courier New"/>
                <a:ea typeface="Courier New"/>
                <a:cs typeface="Courier New"/>
                <a:sym typeface="Courier New"/>
              </a:rPr>
              <a:t>the_world_is_flat </a:t>
            </a:r>
            <a:r>
              <a:rPr lang="en" sz="2450">
                <a:solidFill>
                  <a:srgbClr val="666666"/>
                </a:solidFill>
                <a:highlight>
                  <a:srgbClr val="EEFFCC"/>
                </a:highlight>
                <a:latin typeface="Courier New"/>
                <a:ea typeface="Courier New"/>
                <a:cs typeface="Courier New"/>
                <a:sym typeface="Courier New"/>
              </a:rPr>
              <a:t>=</a:t>
            </a:r>
            <a:r>
              <a:rPr lang="en" sz="2450">
                <a:solidFill>
                  <a:srgbClr val="333333"/>
                </a:solidFill>
                <a:highlight>
                  <a:srgbClr val="EEFFCC"/>
                </a:highlight>
                <a:latin typeface="Courier New"/>
                <a:ea typeface="Courier New"/>
                <a:cs typeface="Courier New"/>
                <a:sym typeface="Courier New"/>
              </a:rPr>
              <a:t> </a:t>
            </a:r>
            <a:r>
              <a:rPr lang="en" sz="2450" b="1">
                <a:solidFill>
                  <a:srgbClr val="007020"/>
                </a:solidFill>
                <a:highlight>
                  <a:srgbClr val="EEFFCC"/>
                </a:highlight>
                <a:latin typeface="Courier New"/>
                <a:ea typeface="Courier New"/>
                <a:cs typeface="Courier New"/>
                <a:sym typeface="Courier New"/>
              </a:rPr>
              <a:t>True</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&gt;&gt;&gt; </a:t>
            </a:r>
            <a:r>
              <a:rPr lang="en" sz="2450" b="1">
                <a:solidFill>
                  <a:srgbClr val="007020"/>
                </a:solidFill>
                <a:highlight>
                  <a:srgbClr val="EEFFCC"/>
                </a:highlight>
                <a:latin typeface="Courier New"/>
                <a:ea typeface="Courier New"/>
                <a:cs typeface="Courier New"/>
                <a:sym typeface="Courier New"/>
              </a:rPr>
              <a:t>if</a:t>
            </a:r>
            <a:r>
              <a:rPr lang="en" sz="2450">
                <a:solidFill>
                  <a:srgbClr val="333333"/>
                </a:solidFill>
                <a:highlight>
                  <a:srgbClr val="EEFFCC"/>
                </a:highlight>
                <a:latin typeface="Courier New"/>
                <a:ea typeface="Courier New"/>
                <a:cs typeface="Courier New"/>
                <a:sym typeface="Courier New"/>
              </a:rPr>
              <a:t> the_world_is_flat:</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 </a:t>
            </a:r>
            <a:r>
              <a:rPr lang="en" sz="2450">
                <a:solidFill>
                  <a:srgbClr val="333333"/>
                </a:solidFill>
                <a:highlight>
                  <a:srgbClr val="EEFFCC"/>
                </a:highlight>
                <a:latin typeface="Courier New"/>
                <a:ea typeface="Courier New"/>
                <a:cs typeface="Courier New"/>
                <a:sym typeface="Courier New"/>
              </a:rPr>
              <a:t>   </a:t>
            </a:r>
            <a:r>
              <a:rPr lang="en" sz="2450">
                <a:solidFill>
                  <a:srgbClr val="007020"/>
                </a:solidFill>
                <a:highlight>
                  <a:srgbClr val="EEFFCC"/>
                </a:highlight>
                <a:latin typeface="Courier New"/>
                <a:ea typeface="Courier New"/>
                <a:cs typeface="Courier New"/>
                <a:sym typeface="Courier New"/>
              </a:rPr>
              <a:t>print</a:t>
            </a:r>
            <a:r>
              <a:rPr lang="en" sz="2450">
                <a:solidFill>
                  <a:srgbClr val="333333"/>
                </a:solidFill>
                <a:highlight>
                  <a:srgbClr val="EEFFCC"/>
                </a:highlight>
                <a:latin typeface="Courier New"/>
                <a:ea typeface="Courier New"/>
                <a:cs typeface="Courier New"/>
                <a:sym typeface="Courier New"/>
              </a:rPr>
              <a:t>(</a:t>
            </a:r>
            <a:r>
              <a:rPr lang="en" sz="2450">
                <a:solidFill>
                  <a:srgbClr val="4070A0"/>
                </a:solidFill>
                <a:highlight>
                  <a:srgbClr val="EEFFCC"/>
                </a:highlight>
                <a:latin typeface="Courier New"/>
                <a:ea typeface="Courier New"/>
                <a:cs typeface="Courier New"/>
                <a:sym typeface="Courier New"/>
              </a:rPr>
              <a:t>"Be careful not to fall off!"</a:t>
            </a:r>
            <a:r>
              <a:rPr lang="en" sz="2450">
                <a:solidFill>
                  <a:srgbClr val="333333"/>
                </a:solidFill>
                <a:highlight>
                  <a:srgbClr val="EEFFCC"/>
                </a:highlight>
                <a:latin typeface="Courier New"/>
                <a:ea typeface="Courier New"/>
                <a:cs typeface="Courier New"/>
                <a:sym typeface="Courier New"/>
              </a:rPr>
              <a:t>)</a:t>
            </a:r>
            <a:endParaRPr sz="2450">
              <a:solidFill>
                <a:srgbClr val="333333"/>
              </a:solidFill>
              <a:highlight>
                <a:srgbClr val="EEFFCC"/>
              </a:highlight>
              <a:latin typeface="Courier New"/>
              <a:ea typeface="Courier New"/>
              <a:cs typeface="Courier New"/>
              <a:sym typeface="Courier New"/>
            </a:endParaRPr>
          </a:p>
          <a:p>
            <a:pPr marL="0" lvl="0" indent="0" algn="l" rtl="0">
              <a:spcBef>
                <a:spcPts val="0"/>
              </a:spcBef>
              <a:spcAft>
                <a:spcPts val="0"/>
              </a:spcAft>
              <a:buNone/>
            </a:pPr>
            <a:r>
              <a:rPr lang="en" sz="2450" b="1">
                <a:solidFill>
                  <a:srgbClr val="C65D09"/>
                </a:solidFill>
                <a:highlight>
                  <a:srgbClr val="EEFFCC"/>
                </a:highlight>
                <a:latin typeface="Courier New"/>
                <a:ea typeface="Courier New"/>
                <a:cs typeface="Courier New"/>
                <a:sym typeface="Courier New"/>
              </a:rPr>
              <a:t>...</a:t>
            </a:r>
            <a:endParaRPr sz="2450">
              <a:solidFill>
                <a:srgbClr val="333333"/>
              </a:solidFill>
              <a:highlight>
                <a:srgbClr val="EEFFCC"/>
              </a:highlight>
              <a:latin typeface="Courier New"/>
              <a:ea typeface="Courier New"/>
              <a:cs typeface="Courier New"/>
              <a:sym typeface="Courier New"/>
            </a:endParaRPr>
          </a:p>
          <a:p>
            <a:pPr marL="50800" marR="50800" lvl="0" indent="0" algn="l" rtl="0">
              <a:lnSpc>
                <a:spcPct val="131590"/>
              </a:lnSpc>
              <a:spcBef>
                <a:spcPts val="0"/>
              </a:spcBef>
              <a:spcAft>
                <a:spcPts val="0"/>
              </a:spcAft>
              <a:buNone/>
            </a:pPr>
            <a:r>
              <a:rPr lang="en" sz="2450">
                <a:solidFill>
                  <a:srgbClr val="333333"/>
                </a:solidFill>
                <a:highlight>
                  <a:srgbClr val="EEFFCC"/>
                </a:highlight>
                <a:latin typeface="Courier New"/>
                <a:ea typeface="Courier New"/>
                <a:cs typeface="Courier New"/>
                <a:sym typeface="Courier New"/>
              </a:rPr>
              <a:t>Be careful not to fall off!</a:t>
            </a:r>
            <a:endParaRPr sz="2450">
              <a:solidFill>
                <a:srgbClr val="333333"/>
              </a:solidFill>
              <a:highlight>
                <a:srgbClr val="EEFFCC"/>
              </a:highlight>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0" y="93348"/>
            <a:ext cx="2920500" cy="615553"/>
          </a:xfrm>
        </p:spPr>
        <p:txBody>
          <a:bodyPr/>
          <a:lstStyle/>
          <a:p>
            <a:r>
              <a:rPr lang="en-US" sz="4000" dirty="0"/>
              <a:t>Conclusion</a:t>
            </a:r>
          </a:p>
        </p:txBody>
      </p:sp>
      <p:sp>
        <p:nvSpPr>
          <p:cNvPr id="3" name="Text Placeholder 2"/>
          <p:cNvSpPr>
            <a:spLocks noGrp="1"/>
          </p:cNvSpPr>
          <p:nvPr>
            <p:ph type="body" idx="1"/>
          </p:nvPr>
        </p:nvSpPr>
        <p:spPr>
          <a:xfrm>
            <a:off x="535940" y="942784"/>
            <a:ext cx="7971900" cy="1769715"/>
          </a:xfrm>
        </p:spPr>
        <p:txBody>
          <a:bodyPr/>
          <a:lstStyle/>
          <a:p>
            <a:pPr marL="685800" indent="-457200">
              <a:buAutoNum type="arabicPeriod"/>
            </a:pPr>
            <a:r>
              <a:rPr lang="en-US" dirty="0"/>
              <a:t>Class Schedule</a:t>
            </a:r>
          </a:p>
          <a:p>
            <a:pPr marL="685800" indent="-457200">
              <a:buAutoNum type="arabicPeriod"/>
            </a:pPr>
            <a:endParaRPr lang="en-US" dirty="0"/>
          </a:p>
          <a:p>
            <a:pPr marL="685800" indent="-457200">
              <a:buAutoNum type="arabicPeriod"/>
            </a:pPr>
            <a:r>
              <a:rPr lang="en-US" dirty="0"/>
              <a:t>Topics for this course</a:t>
            </a:r>
          </a:p>
          <a:p>
            <a:pPr marL="685800" indent="-457200">
              <a:buAutoNum type="arabicPeriod"/>
            </a:pPr>
            <a:endParaRPr lang="en-US" dirty="0"/>
          </a:p>
          <a:p>
            <a:pPr marL="685800" indent="-457200">
              <a:buAutoNum type="arabicPeriod"/>
            </a:pPr>
            <a:r>
              <a:rPr lang="en-US" dirty="0"/>
              <a:t>Command prompt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72392ED-DD2A-4803-A03B-865D1FFD6664}"/>
                  </a:ext>
                </a:extLst>
              </p14:cNvPr>
              <p14:cNvContentPartPr/>
              <p14:nvPr/>
            </p14:nvContentPartPr>
            <p14:xfrm>
              <a:off x="1747427" y="1090467"/>
              <a:ext cx="360" cy="360"/>
            </p14:xfrm>
          </p:contentPart>
        </mc:Choice>
        <mc:Fallback xmlns="">
          <p:pic>
            <p:nvPicPr>
              <p:cNvPr id="4" name="Ink 3">
                <a:extLst>
                  <a:ext uri="{FF2B5EF4-FFF2-40B4-BE49-F238E27FC236}">
                    <a16:creationId xmlns:a16="http://schemas.microsoft.com/office/drawing/2014/main" id="{572392ED-DD2A-4803-A03B-865D1FFD6664}"/>
                  </a:ext>
                </a:extLst>
              </p:cNvPr>
              <p:cNvPicPr/>
              <p:nvPr/>
            </p:nvPicPr>
            <p:blipFill>
              <a:blip r:embed="rId3"/>
              <a:stretch>
                <a:fillRect/>
              </a:stretch>
            </p:blipFill>
            <p:spPr>
              <a:xfrm>
                <a:off x="1738427" y="1081467"/>
                <a:ext cx="18000" cy="18000"/>
              </a:xfrm>
              <a:prstGeom prst="rect">
                <a:avLst/>
              </a:prstGeom>
            </p:spPr>
          </p:pic>
        </mc:Fallback>
      </mc:AlternateContent>
      <p:grpSp>
        <p:nvGrpSpPr>
          <p:cNvPr id="7" name="Group 6">
            <a:extLst>
              <a:ext uri="{FF2B5EF4-FFF2-40B4-BE49-F238E27FC236}">
                <a16:creationId xmlns:a16="http://schemas.microsoft.com/office/drawing/2014/main" id="{3F051C94-B73E-4720-8597-C7BFF0F93885}"/>
              </a:ext>
            </a:extLst>
          </p:cNvPr>
          <p:cNvGrpSpPr/>
          <p:nvPr/>
        </p:nvGrpSpPr>
        <p:grpSpPr>
          <a:xfrm>
            <a:off x="1902947" y="1855467"/>
            <a:ext cx="360" cy="360"/>
            <a:chOff x="1902947" y="1855467"/>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7543A3-1F0F-4F0F-9183-22382967F718}"/>
                    </a:ext>
                  </a:extLst>
                </p14:cNvPr>
                <p14:cNvContentPartPr/>
                <p14:nvPr/>
              </p14:nvContentPartPr>
              <p14:xfrm>
                <a:off x="1902947" y="1855467"/>
                <a:ext cx="360" cy="360"/>
              </p14:xfrm>
            </p:contentPart>
          </mc:Choice>
          <mc:Fallback xmlns="">
            <p:pic>
              <p:nvPicPr>
                <p:cNvPr id="5" name="Ink 4">
                  <a:extLst>
                    <a:ext uri="{FF2B5EF4-FFF2-40B4-BE49-F238E27FC236}">
                      <a16:creationId xmlns:a16="http://schemas.microsoft.com/office/drawing/2014/main" id="{EF7543A3-1F0F-4F0F-9183-22382967F718}"/>
                    </a:ext>
                  </a:extLst>
                </p:cNvPr>
                <p:cNvPicPr/>
                <p:nvPr/>
              </p:nvPicPr>
              <p:blipFill>
                <a:blip r:embed="rId3"/>
                <a:stretch>
                  <a:fillRect/>
                </a:stretch>
              </p:blipFill>
              <p:spPr>
                <a:xfrm>
                  <a:off x="1894307" y="1846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AC91475-476C-4E0C-B602-C100CD74943A}"/>
                    </a:ext>
                  </a:extLst>
                </p14:cNvPr>
                <p14:cNvContentPartPr/>
                <p14:nvPr/>
              </p14:nvContentPartPr>
              <p14:xfrm>
                <a:off x="1902947" y="1855467"/>
                <a:ext cx="360" cy="360"/>
              </p14:xfrm>
            </p:contentPart>
          </mc:Choice>
          <mc:Fallback xmlns="">
            <p:pic>
              <p:nvPicPr>
                <p:cNvPr id="6" name="Ink 5">
                  <a:extLst>
                    <a:ext uri="{FF2B5EF4-FFF2-40B4-BE49-F238E27FC236}">
                      <a16:creationId xmlns:a16="http://schemas.microsoft.com/office/drawing/2014/main" id="{EAC91475-476C-4E0C-B602-C100CD74943A}"/>
                    </a:ext>
                  </a:extLst>
                </p:cNvPr>
                <p:cNvPicPr/>
                <p:nvPr/>
              </p:nvPicPr>
              <p:blipFill>
                <a:blip r:embed="rId3"/>
                <a:stretch>
                  <a:fillRect/>
                </a:stretch>
              </p:blipFill>
              <p:spPr>
                <a:xfrm>
                  <a:off x="1894307" y="184682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277F45B-A520-4684-A5FA-96C3DDF92D67}"/>
                  </a:ext>
                </a:extLst>
              </p14:cNvPr>
              <p14:cNvContentPartPr/>
              <p14:nvPr/>
            </p14:nvContentPartPr>
            <p14:xfrm>
              <a:off x="1977467" y="2593827"/>
              <a:ext cx="360" cy="360"/>
            </p14:xfrm>
          </p:contentPart>
        </mc:Choice>
        <mc:Fallback xmlns="">
          <p:pic>
            <p:nvPicPr>
              <p:cNvPr id="8" name="Ink 7">
                <a:extLst>
                  <a:ext uri="{FF2B5EF4-FFF2-40B4-BE49-F238E27FC236}">
                    <a16:creationId xmlns:a16="http://schemas.microsoft.com/office/drawing/2014/main" id="{E277F45B-A520-4684-A5FA-96C3DDF92D67}"/>
                  </a:ext>
                </a:extLst>
              </p:cNvPr>
              <p:cNvPicPr/>
              <p:nvPr/>
            </p:nvPicPr>
            <p:blipFill>
              <a:blip r:embed="rId3"/>
              <a:stretch>
                <a:fillRect/>
              </a:stretch>
            </p:blipFill>
            <p:spPr>
              <a:xfrm>
                <a:off x="1968827" y="2585187"/>
                <a:ext cx="18000" cy="18000"/>
              </a:xfrm>
              <a:prstGeom prst="rect">
                <a:avLst/>
              </a:prstGeom>
            </p:spPr>
          </p:pic>
        </mc:Fallback>
      </mc:AlternateContent>
    </p:spTree>
    <p:extLst>
      <p:ext uri="{BB962C8B-B14F-4D97-AF65-F5344CB8AC3E}">
        <p14:creationId xmlns:p14="http://schemas.microsoft.com/office/powerpoint/2010/main" val="3271191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4514" y="53592"/>
            <a:ext cx="2920500" cy="61555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000" dirty="0"/>
              <a:t>Next</a:t>
            </a:r>
          </a:p>
        </p:txBody>
      </p:sp>
      <p:sp>
        <p:nvSpPr>
          <p:cNvPr id="5" name="Text Placeholder 2"/>
          <p:cNvSpPr>
            <a:spLocks noGrp="1"/>
          </p:cNvSpPr>
          <p:nvPr>
            <p:ph type="body" idx="1"/>
          </p:nvPr>
        </p:nvSpPr>
        <p:spPr>
          <a:xfrm>
            <a:off x="535940" y="942784"/>
            <a:ext cx="7971900" cy="1769715"/>
          </a:xfrm>
        </p:spPr>
        <p:txBody>
          <a:bodyPr/>
          <a:lstStyle/>
          <a:p>
            <a:pPr marL="685800" indent="-457200">
              <a:buAutoNum type="arabicPeriod"/>
            </a:pPr>
            <a:r>
              <a:rPr lang="en-US" dirty="0"/>
              <a:t>Install Visual Studio Code</a:t>
            </a:r>
          </a:p>
          <a:p>
            <a:pPr marL="685800" indent="-457200">
              <a:buAutoNum type="arabicPeriod"/>
            </a:pPr>
            <a:endParaRPr lang="en-US" dirty="0"/>
          </a:p>
          <a:p>
            <a:pPr marL="685800" indent="-457200">
              <a:buAutoNum type="arabicPeriod"/>
            </a:pPr>
            <a:r>
              <a:rPr lang="en-US" dirty="0"/>
              <a:t>Install Anaconda</a:t>
            </a:r>
          </a:p>
          <a:p>
            <a:pPr marL="685800" indent="-457200">
              <a:buAutoNum type="arabicPeriod"/>
            </a:pPr>
            <a:endParaRPr lang="en-US" dirty="0"/>
          </a:p>
          <a:p>
            <a:pPr marL="685800" indent="-457200">
              <a:buAutoNum type="arabicPeriod"/>
            </a:pPr>
            <a:r>
              <a:rPr lang="en-US" dirty="0"/>
              <a:t>Set up environment in VS Code</a:t>
            </a:r>
          </a:p>
        </p:txBody>
      </p:sp>
    </p:spTree>
    <p:extLst>
      <p:ext uri="{BB962C8B-B14F-4D97-AF65-F5344CB8AC3E}">
        <p14:creationId xmlns:p14="http://schemas.microsoft.com/office/powerpoint/2010/main" val="347565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19071">
            <a:off x="6159872" y="-361405"/>
            <a:ext cx="3171070" cy="3714181"/>
            <a:chOff x="0" y="0"/>
            <a:chExt cx="4597400" cy="5384800"/>
          </a:xfrm>
        </p:grpSpPr>
        <p:sp>
          <p:nvSpPr>
            <p:cNvPr id="3" name="Freeform 3"/>
            <p:cNvSpPr/>
            <p:nvPr/>
          </p:nvSpPr>
          <p:spPr>
            <a:xfrm>
              <a:off x="350520" y="69850"/>
              <a:ext cx="4161790" cy="4737100"/>
            </a:xfrm>
            <a:custGeom>
              <a:avLst/>
              <a:gdLst/>
              <a:ahLst/>
              <a:cxnLst/>
              <a:rect l="l" t="t" r="r" b="b"/>
              <a:pathLst>
                <a:path w="4161790" h="473710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txBody>
            <a:bodyPr/>
            <a:lstStyle/>
            <a:p>
              <a:endParaRPr lang="en-US" sz="700"/>
            </a:p>
          </p:txBody>
        </p:sp>
        <p:sp>
          <p:nvSpPr>
            <p:cNvPr id="4" name="Freeform 4"/>
            <p:cNvSpPr/>
            <p:nvPr/>
          </p:nvSpPr>
          <p:spPr>
            <a:xfrm>
              <a:off x="605790" y="289560"/>
              <a:ext cx="3679190" cy="3557270"/>
            </a:xfrm>
            <a:custGeom>
              <a:avLst/>
              <a:gdLst/>
              <a:ahLst/>
              <a:cxnLst/>
              <a:rect l="l" t="t" r="r" b="b"/>
              <a:pathLst>
                <a:path w="3679190" h="355727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2"/>
              <a:stretch>
                <a:fillRect l="-22536" r="-22536"/>
              </a:stretch>
            </a:blipFill>
          </p:spPr>
          <p:txBody>
            <a:bodyPr/>
            <a:lstStyle/>
            <a:p>
              <a:endParaRPr lang="en-US" sz="700"/>
            </a:p>
          </p:txBody>
        </p:sp>
        <p:sp>
          <p:nvSpPr>
            <p:cNvPr id="5" name="Freeform 5"/>
            <p:cNvSpPr/>
            <p:nvPr/>
          </p:nvSpPr>
          <p:spPr>
            <a:xfrm>
              <a:off x="877570" y="289560"/>
              <a:ext cx="3407410" cy="3554730"/>
            </a:xfrm>
            <a:custGeom>
              <a:avLst/>
              <a:gdLst/>
              <a:ahLst/>
              <a:cxnLst/>
              <a:rect l="l" t="t" r="r" b="b"/>
              <a:pathLst>
                <a:path w="3407410" h="355473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txBody>
            <a:bodyPr/>
            <a:lstStyle/>
            <a:p>
              <a:endParaRPr lang="en-US" sz="700"/>
            </a:p>
          </p:txBody>
        </p:sp>
        <p:sp>
          <p:nvSpPr>
            <p:cNvPr id="6" name="Freeform 6"/>
            <p:cNvSpPr/>
            <p:nvPr/>
          </p:nvSpPr>
          <p:spPr>
            <a:xfrm>
              <a:off x="353060" y="4452620"/>
              <a:ext cx="3789680" cy="356870"/>
            </a:xfrm>
            <a:custGeom>
              <a:avLst/>
              <a:gdLst/>
              <a:ahLst/>
              <a:cxnLst/>
              <a:rect l="l" t="t" r="r" b="b"/>
              <a:pathLst>
                <a:path w="3789680" h="35687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txBody>
            <a:bodyPr/>
            <a:lstStyle/>
            <a:p>
              <a:endParaRPr lang="en-US" sz="700"/>
            </a:p>
          </p:txBody>
        </p:sp>
        <p:sp>
          <p:nvSpPr>
            <p:cNvPr id="7" name="Freeform 7"/>
            <p:cNvSpPr/>
            <p:nvPr/>
          </p:nvSpPr>
          <p:spPr>
            <a:xfrm>
              <a:off x="353060" y="74930"/>
              <a:ext cx="396240" cy="4408170"/>
            </a:xfrm>
            <a:custGeom>
              <a:avLst/>
              <a:gdLst/>
              <a:ahLst/>
              <a:cxnLst/>
              <a:rect l="l" t="t" r="r" b="b"/>
              <a:pathLst>
                <a:path w="396240" h="440817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txBody>
            <a:bodyPr/>
            <a:lstStyle/>
            <a:p>
              <a:endParaRPr lang="en-US" sz="700"/>
            </a:p>
          </p:txBody>
        </p:sp>
        <p:sp>
          <p:nvSpPr>
            <p:cNvPr id="8" name="Freeform 8"/>
            <p:cNvSpPr/>
            <p:nvPr/>
          </p:nvSpPr>
          <p:spPr>
            <a:xfrm>
              <a:off x="591820" y="292100"/>
              <a:ext cx="297180" cy="3260090"/>
            </a:xfrm>
            <a:custGeom>
              <a:avLst/>
              <a:gdLst/>
              <a:ahLst/>
              <a:cxnLst/>
              <a:rect l="l" t="t" r="r" b="b"/>
              <a:pathLst>
                <a:path w="297180" h="326009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txBody>
            <a:bodyPr/>
            <a:lstStyle/>
            <a:p>
              <a:endParaRPr lang="en-US" sz="700"/>
            </a:p>
          </p:txBody>
        </p:sp>
        <p:sp>
          <p:nvSpPr>
            <p:cNvPr id="9" name="Freeform 9"/>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10" name="Freeform 10"/>
            <p:cNvSpPr/>
            <p:nvPr/>
          </p:nvSpPr>
          <p:spPr>
            <a:xfrm>
              <a:off x="593090" y="3526790"/>
              <a:ext cx="3404870" cy="322580"/>
            </a:xfrm>
            <a:custGeom>
              <a:avLst/>
              <a:gdLst/>
              <a:ahLst/>
              <a:cxnLst/>
              <a:rect l="l" t="t" r="r" b="b"/>
              <a:pathLst>
                <a:path w="3404870" h="32258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txBody>
            <a:bodyPr/>
            <a:lstStyle/>
            <a:p>
              <a:endParaRPr lang="en-US" sz="700"/>
            </a:p>
          </p:txBody>
        </p:sp>
        <p:sp>
          <p:nvSpPr>
            <p:cNvPr id="11" name="Freeform 11"/>
            <p:cNvSpPr/>
            <p:nvPr/>
          </p:nvSpPr>
          <p:spPr>
            <a:xfrm>
              <a:off x="749300" y="8001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12" name="Freeform 12"/>
            <p:cNvSpPr/>
            <p:nvPr/>
          </p:nvSpPr>
          <p:spPr>
            <a:xfrm>
              <a:off x="741680" y="71120"/>
              <a:ext cx="3789680" cy="355600"/>
            </a:xfrm>
            <a:custGeom>
              <a:avLst/>
              <a:gdLst/>
              <a:ahLst/>
              <a:cxnLst/>
              <a:rect l="l" t="t" r="r" b="b"/>
              <a:pathLst>
                <a:path w="3789680" h="35560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txBody>
            <a:bodyPr/>
            <a:lstStyle/>
            <a:p>
              <a:endParaRPr lang="en-US" sz="700"/>
            </a:p>
          </p:txBody>
        </p:sp>
        <p:sp>
          <p:nvSpPr>
            <p:cNvPr id="13" name="Freeform 13"/>
            <p:cNvSpPr/>
            <p:nvPr/>
          </p:nvSpPr>
          <p:spPr>
            <a:xfrm>
              <a:off x="4130040" y="408940"/>
              <a:ext cx="400050" cy="4396740"/>
            </a:xfrm>
            <a:custGeom>
              <a:avLst/>
              <a:gdLst/>
              <a:ahLst/>
              <a:cxnLst/>
              <a:rect l="l" t="t" r="r" b="b"/>
              <a:pathLst>
                <a:path w="400050" h="439674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txBody>
            <a:bodyPr/>
            <a:lstStyle/>
            <a:p>
              <a:endParaRPr lang="en-US" sz="700"/>
            </a:p>
          </p:txBody>
        </p:sp>
        <p:sp>
          <p:nvSpPr>
            <p:cNvPr id="14" name="Freeform 14"/>
            <p:cNvSpPr/>
            <p:nvPr/>
          </p:nvSpPr>
          <p:spPr>
            <a:xfrm>
              <a:off x="78740" y="900430"/>
              <a:ext cx="3792220" cy="4425950"/>
            </a:xfrm>
            <a:custGeom>
              <a:avLst/>
              <a:gdLst/>
              <a:ahLst/>
              <a:cxnLst/>
              <a:rect l="l" t="t" r="r" b="b"/>
              <a:pathLst>
                <a:path w="3792220" h="442595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txBody>
            <a:bodyPr/>
            <a:lstStyle/>
            <a:p>
              <a:endParaRPr lang="en-US" sz="700"/>
            </a:p>
          </p:txBody>
        </p:sp>
        <p:sp>
          <p:nvSpPr>
            <p:cNvPr id="15" name="Freeform 15"/>
            <p:cNvSpPr/>
            <p:nvPr/>
          </p:nvSpPr>
          <p:spPr>
            <a:xfrm>
              <a:off x="251460" y="110490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3"/>
              <a:stretch>
                <a:fillRect l="-156" r="-70774"/>
              </a:stretch>
            </a:blipFill>
          </p:spPr>
          <p:txBody>
            <a:bodyPr/>
            <a:lstStyle/>
            <a:p>
              <a:endParaRPr lang="en-US" sz="700"/>
            </a:p>
          </p:txBody>
        </p:sp>
        <p:sp>
          <p:nvSpPr>
            <p:cNvPr id="16" name="Freeform 16"/>
            <p:cNvSpPr/>
            <p:nvPr/>
          </p:nvSpPr>
          <p:spPr>
            <a:xfrm>
              <a:off x="240030" y="1106170"/>
              <a:ext cx="3421380" cy="3274060"/>
            </a:xfrm>
            <a:custGeom>
              <a:avLst/>
              <a:gdLst/>
              <a:ahLst/>
              <a:cxnLst/>
              <a:rect l="l" t="t" r="r" b="b"/>
              <a:pathLst>
                <a:path w="3421380" h="327406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txBody>
            <a:bodyPr/>
            <a:lstStyle/>
            <a:p>
              <a:endParaRPr lang="en-US" sz="700"/>
            </a:p>
          </p:txBody>
        </p:sp>
        <p:sp>
          <p:nvSpPr>
            <p:cNvPr id="17" name="Freeform 17"/>
            <p:cNvSpPr/>
            <p:nvPr/>
          </p:nvSpPr>
          <p:spPr>
            <a:xfrm>
              <a:off x="81280" y="5299710"/>
              <a:ext cx="3804920" cy="27940"/>
            </a:xfrm>
            <a:custGeom>
              <a:avLst/>
              <a:gdLst/>
              <a:ahLst/>
              <a:cxnLst/>
              <a:rect l="l" t="t" r="r" b="b"/>
              <a:pathLst>
                <a:path w="3804920" h="2794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txBody>
            <a:bodyPr/>
            <a:lstStyle/>
            <a:p>
              <a:endParaRPr lang="en-US" sz="700"/>
            </a:p>
          </p:txBody>
        </p:sp>
        <p:sp>
          <p:nvSpPr>
            <p:cNvPr id="18" name="Freeform 18"/>
            <p:cNvSpPr/>
            <p:nvPr/>
          </p:nvSpPr>
          <p:spPr>
            <a:xfrm>
              <a:off x="81280" y="904240"/>
              <a:ext cx="27940" cy="4422140"/>
            </a:xfrm>
            <a:custGeom>
              <a:avLst/>
              <a:gdLst/>
              <a:ahLst/>
              <a:cxnLst/>
              <a:rect l="l" t="t" r="r" b="b"/>
              <a:pathLst>
                <a:path w="27940" h="44221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txBody>
            <a:bodyPr/>
            <a:lstStyle/>
            <a:p>
              <a:endParaRPr lang="en-US" sz="700"/>
            </a:p>
          </p:txBody>
        </p:sp>
        <p:sp>
          <p:nvSpPr>
            <p:cNvPr id="19" name="Freeform 19"/>
            <p:cNvSpPr/>
            <p:nvPr/>
          </p:nvSpPr>
          <p:spPr>
            <a:xfrm>
              <a:off x="238760" y="1108710"/>
              <a:ext cx="27940" cy="3270250"/>
            </a:xfrm>
            <a:custGeom>
              <a:avLst/>
              <a:gdLst/>
              <a:ahLst/>
              <a:cxnLst/>
              <a:rect l="l" t="t" r="r" b="b"/>
              <a:pathLst>
                <a:path w="27940" h="327025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txBody>
            <a:bodyPr/>
            <a:lstStyle/>
            <a:p>
              <a:endParaRPr lang="en-US" sz="700"/>
            </a:p>
          </p:txBody>
        </p:sp>
        <p:sp>
          <p:nvSpPr>
            <p:cNvPr id="20" name="Freeform 20"/>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21" name="Freeform 21"/>
            <p:cNvSpPr/>
            <p:nvPr/>
          </p:nvSpPr>
          <p:spPr>
            <a:xfrm>
              <a:off x="240030" y="4354830"/>
              <a:ext cx="3417570" cy="27940"/>
            </a:xfrm>
            <a:custGeom>
              <a:avLst/>
              <a:gdLst/>
              <a:ahLst/>
              <a:cxnLst/>
              <a:rect l="l" t="t" r="r" b="b"/>
              <a:pathLst>
                <a:path w="3417570" h="2794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txBody>
            <a:bodyPr/>
            <a:lstStyle/>
            <a:p>
              <a:endParaRPr lang="en-US" sz="700"/>
            </a:p>
          </p:txBody>
        </p:sp>
        <p:sp>
          <p:nvSpPr>
            <p:cNvPr id="22" name="Freeform 22"/>
            <p:cNvSpPr/>
            <p:nvPr/>
          </p:nvSpPr>
          <p:spPr>
            <a:xfrm>
              <a:off x="93980" y="90932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23" name="Freeform 23"/>
            <p:cNvSpPr/>
            <p:nvPr/>
          </p:nvSpPr>
          <p:spPr>
            <a:xfrm>
              <a:off x="85090" y="899160"/>
              <a:ext cx="3806190" cy="27940"/>
            </a:xfrm>
            <a:custGeom>
              <a:avLst/>
              <a:gdLst/>
              <a:ahLst/>
              <a:cxnLst/>
              <a:rect l="l" t="t" r="r" b="b"/>
              <a:pathLst>
                <a:path w="3806190" h="2794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txBody>
            <a:bodyPr/>
            <a:lstStyle/>
            <a:p>
              <a:endParaRPr lang="en-US" sz="700"/>
            </a:p>
          </p:txBody>
        </p:sp>
        <p:sp>
          <p:nvSpPr>
            <p:cNvPr id="24" name="Freeform 24"/>
            <p:cNvSpPr/>
            <p:nvPr/>
          </p:nvSpPr>
          <p:spPr>
            <a:xfrm>
              <a:off x="3869690" y="910590"/>
              <a:ext cx="20320" cy="4413250"/>
            </a:xfrm>
            <a:custGeom>
              <a:avLst/>
              <a:gdLst/>
              <a:ahLst/>
              <a:cxnLst/>
              <a:rect l="l" t="t" r="r" b="b"/>
              <a:pathLst>
                <a:path w="20320" h="441325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txBody>
            <a:bodyPr/>
            <a:lstStyle/>
            <a:p>
              <a:endParaRPr lang="en-US" sz="700"/>
            </a:p>
          </p:txBody>
        </p:sp>
      </p:grpSp>
      <p:grpSp>
        <p:nvGrpSpPr>
          <p:cNvPr id="25" name="Group 25"/>
          <p:cNvGrpSpPr>
            <a:grpSpLocks noChangeAspect="1"/>
          </p:cNvGrpSpPr>
          <p:nvPr/>
        </p:nvGrpSpPr>
        <p:grpSpPr>
          <a:xfrm rot="-431011">
            <a:off x="4339858" y="1873701"/>
            <a:ext cx="3171070" cy="3714181"/>
            <a:chOff x="0" y="0"/>
            <a:chExt cx="4597400" cy="5384800"/>
          </a:xfrm>
        </p:grpSpPr>
        <p:sp>
          <p:nvSpPr>
            <p:cNvPr id="26" name="Freeform 26"/>
            <p:cNvSpPr/>
            <p:nvPr/>
          </p:nvSpPr>
          <p:spPr>
            <a:xfrm>
              <a:off x="350520" y="69850"/>
              <a:ext cx="4161790" cy="4737100"/>
            </a:xfrm>
            <a:custGeom>
              <a:avLst/>
              <a:gdLst/>
              <a:ahLst/>
              <a:cxnLst/>
              <a:rect l="l" t="t" r="r" b="b"/>
              <a:pathLst>
                <a:path w="4161790" h="4737100">
                  <a:moveTo>
                    <a:pt x="4149090" y="327660"/>
                  </a:moveTo>
                  <a:lnTo>
                    <a:pt x="398780" y="1270"/>
                  </a:lnTo>
                  <a:cubicBezTo>
                    <a:pt x="391160" y="0"/>
                    <a:pt x="384810" y="6350"/>
                    <a:pt x="383540" y="13970"/>
                  </a:cubicBezTo>
                  <a:lnTo>
                    <a:pt x="1270" y="4395470"/>
                  </a:lnTo>
                  <a:cubicBezTo>
                    <a:pt x="0" y="4403090"/>
                    <a:pt x="6350" y="4409440"/>
                    <a:pt x="13970" y="4409440"/>
                  </a:cubicBezTo>
                  <a:lnTo>
                    <a:pt x="3764280" y="4735830"/>
                  </a:lnTo>
                  <a:cubicBezTo>
                    <a:pt x="3771900" y="4737100"/>
                    <a:pt x="3778250" y="4730750"/>
                    <a:pt x="3779520" y="4723130"/>
                  </a:cubicBezTo>
                  <a:lnTo>
                    <a:pt x="4161790" y="341630"/>
                  </a:lnTo>
                  <a:cubicBezTo>
                    <a:pt x="4161790" y="335280"/>
                    <a:pt x="4156710" y="328930"/>
                    <a:pt x="4149090" y="327660"/>
                  </a:cubicBezTo>
                  <a:close/>
                  <a:moveTo>
                    <a:pt x="3934460" y="529590"/>
                  </a:moveTo>
                  <a:lnTo>
                    <a:pt x="3652520" y="3763010"/>
                  </a:lnTo>
                  <a:cubicBezTo>
                    <a:pt x="3651250" y="3770630"/>
                    <a:pt x="3644900" y="3775710"/>
                    <a:pt x="3638550" y="3775710"/>
                  </a:cubicBezTo>
                  <a:lnTo>
                    <a:pt x="269240" y="3482340"/>
                  </a:lnTo>
                  <a:cubicBezTo>
                    <a:pt x="261620" y="3481070"/>
                    <a:pt x="256540" y="3474720"/>
                    <a:pt x="256540" y="3468370"/>
                  </a:cubicBezTo>
                  <a:lnTo>
                    <a:pt x="538480" y="233680"/>
                  </a:lnTo>
                  <a:cubicBezTo>
                    <a:pt x="539750" y="226060"/>
                    <a:pt x="546100" y="220980"/>
                    <a:pt x="553720" y="220980"/>
                  </a:cubicBezTo>
                  <a:lnTo>
                    <a:pt x="3921760" y="514350"/>
                  </a:lnTo>
                  <a:cubicBezTo>
                    <a:pt x="3929380" y="515620"/>
                    <a:pt x="3934460" y="521970"/>
                    <a:pt x="3934460" y="529590"/>
                  </a:cubicBezTo>
                  <a:close/>
                </a:path>
              </a:pathLst>
            </a:custGeom>
            <a:solidFill>
              <a:srgbClr val="F2F1EB"/>
            </a:solidFill>
          </p:spPr>
          <p:txBody>
            <a:bodyPr/>
            <a:lstStyle/>
            <a:p>
              <a:endParaRPr lang="en-US" sz="700"/>
            </a:p>
          </p:txBody>
        </p:sp>
        <p:sp>
          <p:nvSpPr>
            <p:cNvPr id="27" name="Freeform 27"/>
            <p:cNvSpPr/>
            <p:nvPr/>
          </p:nvSpPr>
          <p:spPr>
            <a:xfrm>
              <a:off x="605790" y="289560"/>
              <a:ext cx="3679190" cy="3557270"/>
            </a:xfrm>
            <a:custGeom>
              <a:avLst/>
              <a:gdLst/>
              <a:ahLst/>
              <a:cxnLst/>
              <a:rect l="l" t="t" r="r" b="b"/>
              <a:pathLst>
                <a:path w="3679190" h="3557270">
                  <a:moveTo>
                    <a:pt x="3666490" y="294640"/>
                  </a:moveTo>
                  <a:lnTo>
                    <a:pt x="297180" y="1270"/>
                  </a:lnTo>
                  <a:cubicBezTo>
                    <a:pt x="289560" y="0"/>
                    <a:pt x="283210" y="6350"/>
                    <a:pt x="281940" y="13970"/>
                  </a:cubicBezTo>
                  <a:lnTo>
                    <a:pt x="1270" y="3247390"/>
                  </a:lnTo>
                  <a:cubicBezTo>
                    <a:pt x="0" y="3255010"/>
                    <a:pt x="6350" y="3261360"/>
                    <a:pt x="13970" y="3262630"/>
                  </a:cubicBezTo>
                  <a:lnTo>
                    <a:pt x="3382010" y="3556000"/>
                  </a:lnTo>
                  <a:cubicBezTo>
                    <a:pt x="3389630" y="3557270"/>
                    <a:pt x="3395980" y="3550920"/>
                    <a:pt x="3397250" y="3543300"/>
                  </a:cubicBezTo>
                  <a:lnTo>
                    <a:pt x="3679190" y="309880"/>
                  </a:lnTo>
                  <a:cubicBezTo>
                    <a:pt x="3679190" y="302260"/>
                    <a:pt x="3674110" y="295910"/>
                    <a:pt x="3666490" y="294640"/>
                  </a:cubicBezTo>
                  <a:close/>
                </a:path>
              </a:pathLst>
            </a:custGeom>
            <a:blipFill>
              <a:blip r:embed="rId4"/>
              <a:stretch>
                <a:fillRect l="-22536" r="-22536"/>
              </a:stretch>
            </a:blipFill>
          </p:spPr>
          <p:txBody>
            <a:bodyPr/>
            <a:lstStyle/>
            <a:p>
              <a:endParaRPr lang="en-US" sz="700"/>
            </a:p>
          </p:txBody>
        </p:sp>
        <p:sp>
          <p:nvSpPr>
            <p:cNvPr id="28" name="Freeform 28"/>
            <p:cNvSpPr/>
            <p:nvPr/>
          </p:nvSpPr>
          <p:spPr>
            <a:xfrm>
              <a:off x="877570" y="289560"/>
              <a:ext cx="3407410" cy="3554730"/>
            </a:xfrm>
            <a:custGeom>
              <a:avLst/>
              <a:gdLst/>
              <a:ahLst/>
              <a:cxnLst/>
              <a:rect l="l" t="t" r="r" b="b"/>
              <a:pathLst>
                <a:path w="3407410" h="3554730">
                  <a:moveTo>
                    <a:pt x="3407410" y="304800"/>
                  </a:moveTo>
                  <a:cubicBezTo>
                    <a:pt x="3407410" y="304800"/>
                    <a:pt x="3406140" y="297180"/>
                    <a:pt x="3395980" y="294640"/>
                  </a:cubicBezTo>
                  <a:lnTo>
                    <a:pt x="3394710" y="294640"/>
                  </a:lnTo>
                  <a:lnTo>
                    <a:pt x="3383280" y="293370"/>
                  </a:lnTo>
                  <a:lnTo>
                    <a:pt x="15240" y="0"/>
                  </a:lnTo>
                  <a:cubicBezTo>
                    <a:pt x="8890" y="0"/>
                    <a:pt x="1270" y="1270"/>
                    <a:pt x="0" y="8890"/>
                  </a:cubicBezTo>
                  <a:lnTo>
                    <a:pt x="1270" y="15240"/>
                  </a:lnTo>
                  <a:cubicBezTo>
                    <a:pt x="3810" y="12700"/>
                    <a:pt x="8890" y="10160"/>
                    <a:pt x="13970" y="10160"/>
                  </a:cubicBezTo>
                  <a:lnTo>
                    <a:pt x="3393440" y="304800"/>
                  </a:lnTo>
                  <a:lnTo>
                    <a:pt x="3398520" y="304800"/>
                  </a:lnTo>
                  <a:lnTo>
                    <a:pt x="3116580" y="3543300"/>
                  </a:lnTo>
                  <a:cubicBezTo>
                    <a:pt x="3116580" y="3548380"/>
                    <a:pt x="3114040" y="3552190"/>
                    <a:pt x="3110230" y="3554730"/>
                  </a:cubicBezTo>
                  <a:lnTo>
                    <a:pt x="3114040" y="3554730"/>
                  </a:lnTo>
                  <a:cubicBezTo>
                    <a:pt x="3120390" y="3554730"/>
                    <a:pt x="3126740" y="3550920"/>
                    <a:pt x="3126740" y="3544570"/>
                  </a:cubicBezTo>
                  <a:lnTo>
                    <a:pt x="3407410" y="304800"/>
                  </a:lnTo>
                  <a:close/>
                </a:path>
              </a:pathLst>
            </a:custGeom>
            <a:solidFill>
              <a:srgbClr val="898888"/>
            </a:solidFill>
          </p:spPr>
          <p:txBody>
            <a:bodyPr/>
            <a:lstStyle/>
            <a:p>
              <a:endParaRPr lang="en-US" sz="700"/>
            </a:p>
          </p:txBody>
        </p:sp>
        <p:sp>
          <p:nvSpPr>
            <p:cNvPr id="29" name="Freeform 29"/>
            <p:cNvSpPr/>
            <p:nvPr/>
          </p:nvSpPr>
          <p:spPr>
            <a:xfrm>
              <a:off x="353060" y="4452620"/>
              <a:ext cx="3789680" cy="356870"/>
            </a:xfrm>
            <a:custGeom>
              <a:avLst/>
              <a:gdLst/>
              <a:ahLst/>
              <a:cxnLst/>
              <a:rect l="l" t="t" r="r" b="b"/>
              <a:pathLst>
                <a:path w="3789680" h="356870">
                  <a:moveTo>
                    <a:pt x="15240" y="15240"/>
                  </a:moveTo>
                  <a:cubicBezTo>
                    <a:pt x="7620" y="13970"/>
                    <a:pt x="2540" y="7620"/>
                    <a:pt x="2540" y="0"/>
                  </a:cubicBezTo>
                  <a:lnTo>
                    <a:pt x="1270" y="13970"/>
                  </a:lnTo>
                  <a:cubicBezTo>
                    <a:pt x="0" y="21590"/>
                    <a:pt x="6350" y="27940"/>
                    <a:pt x="13970" y="29210"/>
                  </a:cubicBezTo>
                  <a:lnTo>
                    <a:pt x="3780790" y="356870"/>
                  </a:lnTo>
                  <a:cubicBezTo>
                    <a:pt x="3784600" y="356870"/>
                    <a:pt x="3787140" y="355600"/>
                    <a:pt x="3789680" y="354330"/>
                  </a:cubicBezTo>
                  <a:lnTo>
                    <a:pt x="3775710" y="342900"/>
                  </a:lnTo>
                  <a:lnTo>
                    <a:pt x="15240" y="15240"/>
                  </a:lnTo>
                  <a:close/>
                </a:path>
              </a:pathLst>
            </a:custGeom>
            <a:solidFill>
              <a:srgbClr val="898888"/>
            </a:solidFill>
          </p:spPr>
          <p:txBody>
            <a:bodyPr/>
            <a:lstStyle/>
            <a:p>
              <a:endParaRPr lang="en-US" sz="700"/>
            </a:p>
          </p:txBody>
        </p:sp>
        <p:sp>
          <p:nvSpPr>
            <p:cNvPr id="30" name="Freeform 30"/>
            <p:cNvSpPr/>
            <p:nvPr/>
          </p:nvSpPr>
          <p:spPr>
            <a:xfrm>
              <a:off x="353060" y="74930"/>
              <a:ext cx="396240" cy="4408170"/>
            </a:xfrm>
            <a:custGeom>
              <a:avLst/>
              <a:gdLst/>
              <a:ahLst/>
              <a:cxnLst/>
              <a:rect l="l" t="t" r="r" b="b"/>
              <a:pathLst>
                <a:path w="396240" h="4408170">
                  <a:moveTo>
                    <a:pt x="13970" y="4392930"/>
                  </a:moveTo>
                  <a:lnTo>
                    <a:pt x="396240" y="8890"/>
                  </a:lnTo>
                  <a:lnTo>
                    <a:pt x="387350" y="0"/>
                  </a:lnTo>
                  <a:cubicBezTo>
                    <a:pt x="384810" y="1270"/>
                    <a:pt x="383540" y="5080"/>
                    <a:pt x="382270" y="8890"/>
                  </a:cubicBezTo>
                  <a:lnTo>
                    <a:pt x="1270" y="4391660"/>
                  </a:lnTo>
                  <a:cubicBezTo>
                    <a:pt x="0" y="4399280"/>
                    <a:pt x="6350" y="4405630"/>
                    <a:pt x="13970" y="4406900"/>
                  </a:cubicBezTo>
                  <a:lnTo>
                    <a:pt x="27940" y="4408170"/>
                  </a:lnTo>
                  <a:cubicBezTo>
                    <a:pt x="19050" y="4406900"/>
                    <a:pt x="13970" y="4400550"/>
                    <a:pt x="13970" y="4392930"/>
                  </a:cubicBezTo>
                  <a:close/>
                </a:path>
              </a:pathLst>
            </a:custGeom>
            <a:solidFill>
              <a:srgbClr val="898888"/>
            </a:solidFill>
          </p:spPr>
          <p:txBody>
            <a:bodyPr/>
            <a:lstStyle/>
            <a:p>
              <a:endParaRPr lang="en-US" sz="700"/>
            </a:p>
          </p:txBody>
        </p:sp>
        <p:sp>
          <p:nvSpPr>
            <p:cNvPr id="31" name="Freeform 31"/>
            <p:cNvSpPr/>
            <p:nvPr/>
          </p:nvSpPr>
          <p:spPr>
            <a:xfrm>
              <a:off x="591820" y="292100"/>
              <a:ext cx="297180" cy="3260090"/>
            </a:xfrm>
            <a:custGeom>
              <a:avLst/>
              <a:gdLst/>
              <a:ahLst/>
              <a:cxnLst/>
              <a:rect l="l" t="t" r="r" b="b"/>
              <a:pathLst>
                <a:path w="297180" h="3260090">
                  <a:moveTo>
                    <a:pt x="15240" y="3244850"/>
                  </a:moveTo>
                  <a:lnTo>
                    <a:pt x="297180" y="11430"/>
                  </a:lnTo>
                  <a:lnTo>
                    <a:pt x="297180" y="8890"/>
                  </a:lnTo>
                  <a:lnTo>
                    <a:pt x="288290" y="0"/>
                  </a:lnTo>
                  <a:cubicBezTo>
                    <a:pt x="285750" y="2540"/>
                    <a:pt x="283210" y="5080"/>
                    <a:pt x="283210" y="10160"/>
                  </a:cubicBezTo>
                  <a:lnTo>
                    <a:pt x="1270" y="3243580"/>
                  </a:lnTo>
                  <a:cubicBezTo>
                    <a:pt x="0" y="3251200"/>
                    <a:pt x="6350" y="3257550"/>
                    <a:pt x="13970" y="3258820"/>
                  </a:cubicBezTo>
                  <a:lnTo>
                    <a:pt x="27940" y="3260090"/>
                  </a:lnTo>
                  <a:cubicBezTo>
                    <a:pt x="20320" y="3258820"/>
                    <a:pt x="13970" y="3252470"/>
                    <a:pt x="15240" y="3244850"/>
                  </a:cubicBezTo>
                  <a:close/>
                </a:path>
              </a:pathLst>
            </a:custGeom>
            <a:solidFill>
              <a:srgbClr val="FFFFFF"/>
            </a:solidFill>
          </p:spPr>
          <p:txBody>
            <a:bodyPr/>
            <a:lstStyle/>
            <a:p>
              <a:endParaRPr lang="en-US" sz="700"/>
            </a:p>
          </p:txBody>
        </p:sp>
        <p:sp>
          <p:nvSpPr>
            <p:cNvPr id="32" name="Freeform 32"/>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33" name="Freeform 33"/>
            <p:cNvSpPr/>
            <p:nvPr/>
          </p:nvSpPr>
          <p:spPr>
            <a:xfrm>
              <a:off x="593090" y="3526790"/>
              <a:ext cx="3404870" cy="322580"/>
            </a:xfrm>
            <a:custGeom>
              <a:avLst/>
              <a:gdLst/>
              <a:ahLst/>
              <a:cxnLst/>
              <a:rect l="l" t="t" r="r" b="b"/>
              <a:pathLst>
                <a:path w="3404870" h="322580">
                  <a:moveTo>
                    <a:pt x="3399790" y="308610"/>
                  </a:moveTo>
                  <a:lnTo>
                    <a:pt x="3395980" y="308610"/>
                  </a:lnTo>
                  <a:lnTo>
                    <a:pt x="15240" y="13970"/>
                  </a:lnTo>
                  <a:cubicBezTo>
                    <a:pt x="7620" y="12700"/>
                    <a:pt x="2540" y="6350"/>
                    <a:pt x="2540" y="0"/>
                  </a:cubicBezTo>
                  <a:lnTo>
                    <a:pt x="1270" y="13970"/>
                  </a:lnTo>
                  <a:cubicBezTo>
                    <a:pt x="0" y="21590"/>
                    <a:pt x="6350" y="27940"/>
                    <a:pt x="13970" y="29210"/>
                  </a:cubicBezTo>
                  <a:lnTo>
                    <a:pt x="3394710" y="322580"/>
                  </a:lnTo>
                  <a:cubicBezTo>
                    <a:pt x="3398520" y="322580"/>
                    <a:pt x="3402330" y="321310"/>
                    <a:pt x="3404870" y="318770"/>
                  </a:cubicBezTo>
                  <a:lnTo>
                    <a:pt x="3399790" y="308610"/>
                  </a:lnTo>
                  <a:close/>
                </a:path>
              </a:pathLst>
            </a:custGeom>
            <a:solidFill>
              <a:srgbClr val="FFFFFF"/>
            </a:solidFill>
          </p:spPr>
          <p:txBody>
            <a:bodyPr/>
            <a:lstStyle/>
            <a:p>
              <a:endParaRPr lang="en-US" sz="700"/>
            </a:p>
          </p:txBody>
        </p:sp>
        <p:sp>
          <p:nvSpPr>
            <p:cNvPr id="34" name="Freeform 34"/>
            <p:cNvSpPr/>
            <p:nvPr/>
          </p:nvSpPr>
          <p:spPr>
            <a:xfrm>
              <a:off x="749300" y="8001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35" name="Freeform 35"/>
            <p:cNvSpPr/>
            <p:nvPr/>
          </p:nvSpPr>
          <p:spPr>
            <a:xfrm>
              <a:off x="741680" y="71120"/>
              <a:ext cx="3789680" cy="355600"/>
            </a:xfrm>
            <a:custGeom>
              <a:avLst/>
              <a:gdLst/>
              <a:ahLst/>
              <a:cxnLst/>
              <a:rect l="l" t="t" r="r" b="b"/>
              <a:pathLst>
                <a:path w="3789680" h="355600">
                  <a:moveTo>
                    <a:pt x="3776980" y="327660"/>
                  </a:moveTo>
                  <a:lnTo>
                    <a:pt x="22860" y="1270"/>
                  </a:lnTo>
                  <a:lnTo>
                    <a:pt x="10160" y="0"/>
                  </a:lnTo>
                  <a:cubicBezTo>
                    <a:pt x="6350" y="0"/>
                    <a:pt x="2540" y="1270"/>
                    <a:pt x="0" y="3810"/>
                  </a:cubicBezTo>
                  <a:lnTo>
                    <a:pt x="7620" y="12700"/>
                  </a:lnTo>
                  <a:lnTo>
                    <a:pt x="8890" y="12700"/>
                  </a:lnTo>
                  <a:lnTo>
                    <a:pt x="3775710" y="340360"/>
                  </a:lnTo>
                  <a:cubicBezTo>
                    <a:pt x="3783330" y="341630"/>
                    <a:pt x="3788410" y="347980"/>
                    <a:pt x="3788410" y="355600"/>
                  </a:cubicBezTo>
                  <a:lnTo>
                    <a:pt x="3789680" y="341630"/>
                  </a:lnTo>
                  <a:cubicBezTo>
                    <a:pt x="3789680" y="335280"/>
                    <a:pt x="3784600" y="328930"/>
                    <a:pt x="3776980" y="327660"/>
                  </a:cubicBezTo>
                  <a:close/>
                </a:path>
              </a:pathLst>
            </a:custGeom>
            <a:solidFill>
              <a:srgbClr val="FFFFFF"/>
            </a:solidFill>
          </p:spPr>
          <p:txBody>
            <a:bodyPr/>
            <a:lstStyle/>
            <a:p>
              <a:endParaRPr lang="en-US" sz="700"/>
            </a:p>
          </p:txBody>
        </p:sp>
        <p:sp>
          <p:nvSpPr>
            <p:cNvPr id="36" name="Freeform 36"/>
            <p:cNvSpPr/>
            <p:nvPr/>
          </p:nvSpPr>
          <p:spPr>
            <a:xfrm>
              <a:off x="4130040" y="408940"/>
              <a:ext cx="400050" cy="4396740"/>
            </a:xfrm>
            <a:custGeom>
              <a:avLst/>
              <a:gdLst/>
              <a:ahLst/>
              <a:cxnLst/>
              <a:rect l="l" t="t" r="r" b="b"/>
              <a:pathLst>
                <a:path w="400050" h="4396740">
                  <a:moveTo>
                    <a:pt x="19050" y="4387850"/>
                  </a:moveTo>
                  <a:lnTo>
                    <a:pt x="400050" y="13970"/>
                  </a:lnTo>
                  <a:cubicBezTo>
                    <a:pt x="400050" y="13970"/>
                    <a:pt x="392430" y="5080"/>
                    <a:pt x="389890" y="2540"/>
                  </a:cubicBezTo>
                  <a:cubicBezTo>
                    <a:pt x="389890" y="2540"/>
                    <a:pt x="387350" y="0"/>
                    <a:pt x="382270" y="0"/>
                  </a:cubicBezTo>
                  <a:lnTo>
                    <a:pt x="0" y="4385310"/>
                  </a:lnTo>
                  <a:lnTo>
                    <a:pt x="13970" y="4396740"/>
                  </a:lnTo>
                  <a:cubicBezTo>
                    <a:pt x="16510" y="4395470"/>
                    <a:pt x="19050" y="4391660"/>
                    <a:pt x="19050" y="4387850"/>
                  </a:cubicBezTo>
                  <a:close/>
                </a:path>
              </a:pathLst>
            </a:custGeom>
            <a:solidFill>
              <a:srgbClr val="FFFFFF"/>
            </a:solidFill>
          </p:spPr>
          <p:txBody>
            <a:bodyPr/>
            <a:lstStyle/>
            <a:p>
              <a:endParaRPr lang="en-US" sz="700"/>
            </a:p>
          </p:txBody>
        </p:sp>
        <p:sp>
          <p:nvSpPr>
            <p:cNvPr id="37" name="Freeform 37"/>
            <p:cNvSpPr/>
            <p:nvPr/>
          </p:nvSpPr>
          <p:spPr>
            <a:xfrm>
              <a:off x="78740" y="900430"/>
              <a:ext cx="3792220" cy="4425950"/>
            </a:xfrm>
            <a:custGeom>
              <a:avLst/>
              <a:gdLst/>
              <a:ahLst/>
              <a:cxnLst/>
              <a:rect l="l" t="t" r="r" b="b"/>
              <a:pathLst>
                <a:path w="3792220" h="4425950">
                  <a:moveTo>
                    <a:pt x="3778250" y="0"/>
                  </a:moveTo>
                  <a:lnTo>
                    <a:pt x="13970" y="0"/>
                  </a:lnTo>
                  <a:cubicBezTo>
                    <a:pt x="6350" y="0"/>
                    <a:pt x="0" y="6350"/>
                    <a:pt x="0" y="13970"/>
                  </a:cubicBezTo>
                  <a:lnTo>
                    <a:pt x="0" y="4411980"/>
                  </a:lnTo>
                  <a:cubicBezTo>
                    <a:pt x="0" y="4419600"/>
                    <a:pt x="6350" y="4425950"/>
                    <a:pt x="13970" y="4425950"/>
                  </a:cubicBezTo>
                  <a:lnTo>
                    <a:pt x="3778250" y="4425950"/>
                  </a:lnTo>
                  <a:cubicBezTo>
                    <a:pt x="3785870" y="4425950"/>
                    <a:pt x="3792220" y="4419600"/>
                    <a:pt x="3792220" y="4411980"/>
                  </a:cubicBezTo>
                  <a:lnTo>
                    <a:pt x="3792220" y="12700"/>
                  </a:lnTo>
                  <a:cubicBezTo>
                    <a:pt x="3792220" y="5080"/>
                    <a:pt x="3785870" y="0"/>
                    <a:pt x="3778250" y="0"/>
                  </a:cubicBezTo>
                  <a:close/>
                  <a:moveTo>
                    <a:pt x="3582670" y="218440"/>
                  </a:moveTo>
                  <a:lnTo>
                    <a:pt x="3582670" y="3464560"/>
                  </a:lnTo>
                  <a:cubicBezTo>
                    <a:pt x="3582670" y="3472180"/>
                    <a:pt x="3576320" y="3478530"/>
                    <a:pt x="3568700" y="3478530"/>
                  </a:cubicBezTo>
                  <a:lnTo>
                    <a:pt x="186690" y="3478530"/>
                  </a:lnTo>
                  <a:cubicBezTo>
                    <a:pt x="179070" y="3478530"/>
                    <a:pt x="172720" y="3472180"/>
                    <a:pt x="172720" y="3464560"/>
                  </a:cubicBezTo>
                  <a:lnTo>
                    <a:pt x="172720" y="218440"/>
                  </a:lnTo>
                  <a:cubicBezTo>
                    <a:pt x="172720" y="210820"/>
                    <a:pt x="179070" y="204470"/>
                    <a:pt x="186690" y="204470"/>
                  </a:cubicBezTo>
                  <a:lnTo>
                    <a:pt x="3568700" y="204470"/>
                  </a:lnTo>
                  <a:cubicBezTo>
                    <a:pt x="3576320" y="204470"/>
                    <a:pt x="3582670" y="210820"/>
                    <a:pt x="3582670" y="218440"/>
                  </a:cubicBezTo>
                  <a:close/>
                </a:path>
              </a:pathLst>
            </a:custGeom>
            <a:solidFill>
              <a:srgbClr val="F2F1EB"/>
            </a:solidFill>
          </p:spPr>
          <p:txBody>
            <a:bodyPr/>
            <a:lstStyle/>
            <a:p>
              <a:endParaRPr lang="en-US" sz="700"/>
            </a:p>
          </p:txBody>
        </p:sp>
        <p:sp>
          <p:nvSpPr>
            <p:cNvPr id="38" name="Freeform 38"/>
            <p:cNvSpPr/>
            <p:nvPr/>
          </p:nvSpPr>
          <p:spPr>
            <a:xfrm>
              <a:off x="251460" y="1104900"/>
              <a:ext cx="3409950" cy="3274060"/>
            </a:xfrm>
            <a:custGeom>
              <a:avLst/>
              <a:gdLst/>
              <a:ahLst/>
              <a:cxnLst/>
              <a:rect l="l" t="t" r="r" b="b"/>
              <a:pathLst>
                <a:path w="3409950" h="3274060">
                  <a:moveTo>
                    <a:pt x="3395980" y="0"/>
                  </a:moveTo>
                  <a:lnTo>
                    <a:pt x="13970" y="0"/>
                  </a:lnTo>
                  <a:cubicBezTo>
                    <a:pt x="6350" y="0"/>
                    <a:pt x="0" y="6350"/>
                    <a:pt x="0" y="13970"/>
                  </a:cubicBezTo>
                  <a:lnTo>
                    <a:pt x="0" y="3260090"/>
                  </a:lnTo>
                  <a:cubicBezTo>
                    <a:pt x="0" y="3267710"/>
                    <a:pt x="6350" y="3274060"/>
                    <a:pt x="13970" y="3274060"/>
                  </a:cubicBezTo>
                  <a:lnTo>
                    <a:pt x="3395980" y="3274060"/>
                  </a:lnTo>
                  <a:cubicBezTo>
                    <a:pt x="3403600" y="3274060"/>
                    <a:pt x="3409950" y="3267710"/>
                    <a:pt x="3409950" y="3260090"/>
                  </a:cubicBezTo>
                  <a:lnTo>
                    <a:pt x="3409950" y="13970"/>
                  </a:lnTo>
                  <a:cubicBezTo>
                    <a:pt x="3409950" y="6350"/>
                    <a:pt x="3403600" y="0"/>
                    <a:pt x="3395980" y="0"/>
                  </a:cubicBezTo>
                  <a:close/>
                </a:path>
              </a:pathLst>
            </a:custGeom>
            <a:blipFill>
              <a:blip r:embed="rId5"/>
              <a:stretch>
                <a:fillRect t="-19433" b="-19433"/>
              </a:stretch>
            </a:blipFill>
          </p:spPr>
          <p:txBody>
            <a:bodyPr/>
            <a:lstStyle/>
            <a:p>
              <a:endParaRPr lang="en-US" sz="700"/>
            </a:p>
          </p:txBody>
        </p:sp>
        <p:sp>
          <p:nvSpPr>
            <p:cNvPr id="39" name="Freeform 39"/>
            <p:cNvSpPr/>
            <p:nvPr/>
          </p:nvSpPr>
          <p:spPr>
            <a:xfrm>
              <a:off x="240030" y="1106170"/>
              <a:ext cx="3421380" cy="3274060"/>
            </a:xfrm>
            <a:custGeom>
              <a:avLst/>
              <a:gdLst/>
              <a:ahLst/>
              <a:cxnLst/>
              <a:rect l="l" t="t" r="r" b="b"/>
              <a:pathLst>
                <a:path w="3421380" h="3274060">
                  <a:moveTo>
                    <a:pt x="3421380" y="8890"/>
                  </a:moveTo>
                  <a:cubicBezTo>
                    <a:pt x="3421380" y="8890"/>
                    <a:pt x="3418840" y="1270"/>
                    <a:pt x="3408680" y="0"/>
                  </a:cubicBezTo>
                  <a:lnTo>
                    <a:pt x="13970" y="0"/>
                  </a:lnTo>
                  <a:cubicBezTo>
                    <a:pt x="7620" y="0"/>
                    <a:pt x="0" y="2540"/>
                    <a:pt x="0" y="10160"/>
                  </a:cubicBezTo>
                  <a:lnTo>
                    <a:pt x="2540" y="16510"/>
                  </a:lnTo>
                  <a:cubicBezTo>
                    <a:pt x="5080" y="12700"/>
                    <a:pt x="10160" y="11430"/>
                    <a:pt x="13970" y="11430"/>
                  </a:cubicBezTo>
                  <a:lnTo>
                    <a:pt x="3411220" y="11430"/>
                  </a:lnTo>
                  <a:lnTo>
                    <a:pt x="3411220" y="3262630"/>
                  </a:lnTo>
                  <a:cubicBezTo>
                    <a:pt x="3411220" y="3267710"/>
                    <a:pt x="3408680" y="3271520"/>
                    <a:pt x="3406140" y="3274060"/>
                  </a:cubicBezTo>
                  <a:lnTo>
                    <a:pt x="3409950" y="3274060"/>
                  </a:lnTo>
                  <a:cubicBezTo>
                    <a:pt x="3416300" y="3274060"/>
                    <a:pt x="3421380" y="3268980"/>
                    <a:pt x="3421380" y="3262630"/>
                  </a:cubicBezTo>
                  <a:lnTo>
                    <a:pt x="3421380" y="8890"/>
                  </a:lnTo>
                  <a:close/>
                </a:path>
              </a:pathLst>
            </a:custGeom>
            <a:solidFill>
              <a:srgbClr val="898888"/>
            </a:solidFill>
          </p:spPr>
          <p:txBody>
            <a:bodyPr/>
            <a:lstStyle/>
            <a:p>
              <a:endParaRPr lang="en-US" sz="700"/>
            </a:p>
          </p:txBody>
        </p:sp>
        <p:sp>
          <p:nvSpPr>
            <p:cNvPr id="40" name="Freeform 40"/>
            <p:cNvSpPr/>
            <p:nvPr/>
          </p:nvSpPr>
          <p:spPr>
            <a:xfrm>
              <a:off x="81280" y="5299710"/>
              <a:ext cx="3804920" cy="27940"/>
            </a:xfrm>
            <a:custGeom>
              <a:avLst/>
              <a:gdLst/>
              <a:ahLst/>
              <a:cxnLst/>
              <a:rect l="l" t="t" r="r" b="b"/>
              <a:pathLst>
                <a:path w="3804920" h="27940">
                  <a:moveTo>
                    <a:pt x="13970" y="13970"/>
                  </a:moveTo>
                  <a:cubicBezTo>
                    <a:pt x="6350" y="13970"/>
                    <a:pt x="0" y="7620"/>
                    <a:pt x="0" y="0"/>
                  </a:cubicBezTo>
                  <a:lnTo>
                    <a:pt x="0" y="13970"/>
                  </a:lnTo>
                  <a:cubicBezTo>
                    <a:pt x="0" y="21590"/>
                    <a:pt x="6350" y="27940"/>
                    <a:pt x="13970" y="27940"/>
                  </a:cubicBezTo>
                  <a:lnTo>
                    <a:pt x="3796030" y="27940"/>
                  </a:lnTo>
                  <a:cubicBezTo>
                    <a:pt x="3799840" y="27940"/>
                    <a:pt x="3802380" y="26670"/>
                    <a:pt x="3804920" y="24130"/>
                  </a:cubicBezTo>
                  <a:lnTo>
                    <a:pt x="3790950" y="13970"/>
                  </a:lnTo>
                  <a:lnTo>
                    <a:pt x="13970" y="13970"/>
                  </a:lnTo>
                  <a:close/>
                </a:path>
              </a:pathLst>
            </a:custGeom>
            <a:solidFill>
              <a:srgbClr val="898888"/>
            </a:solidFill>
          </p:spPr>
          <p:txBody>
            <a:bodyPr/>
            <a:lstStyle/>
            <a:p>
              <a:endParaRPr lang="en-US" sz="700"/>
            </a:p>
          </p:txBody>
        </p:sp>
        <p:sp>
          <p:nvSpPr>
            <p:cNvPr id="41" name="Freeform 41"/>
            <p:cNvSpPr/>
            <p:nvPr/>
          </p:nvSpPr>
          <p:spPr>
            <a:xfrm>
              <a:off x="81280" y="904240"/>
              <a:ext cx="27940" cy="4422140"/>
            </a:xfrm>
            <a:custGeom>
              <a:avLst/>
              <a:gdLst/>
              <a:ahLst/>
              <a:cxnLst/>
              <a:rect l="l" t="t" r="r" b="b"/>
              <a:pathLst>
                <a:path w="27940" h="4422140">
                  <a:moveTo>
                    <a:pt x="12700" y="4409440"/>
                  </a:moveTo>
                  <a:lnTo>
                    <a:pt x="12700" y="8890"/>
                  </a:lnTo>
                  <a:lnTo>
                    <a:pt x="3810" y="0"/>
                  </a:lnTo>
                  <a:cubicBezTo>
                    <a:pt x="1270" y="2540"/>
                    <a:pt x="0" y="5080"/>
                    <a:pt x="0" y="8890"/>
                  </a:cubicBezTo>
                  <a:lnTo>
                    <a:pt x="0" y="4408170"/>
                  </a:lnTo>
                  <a:cubicBezTo>
                    <a:pt x="0" y="4415790"/>
                    <a:pt x="6350" y="4422140"/>
                    <a:pt x="13970" y="4422140"/>
                  </a:cubicBezTo>
                  <a:lnTo>
                    <a:pt x="27940" y="4422140"/>
                  </a:lnTo>
                  <a:cubicBezTo>
                    <a:pt x="19050" y="4422140"/>
                    <a:pt x="12700" y="4415790"/>
                    <a:pt x="12700" y="4409440"/>
                  </a:cubicBezTo>
                  <a:close/>
                </a:path>
              </a:pathLst>
            </a:custGeom>
            <a:solidFill>
              <a:srgbClr val="898888"/>
            </a:solidFill>
          </p:spPr>
          <p:txBody>
            <a:bodyPr/>
            <a:lstStyle/>
            <a:p>
              <a:endParaRPr lang="en-US" sz="700"/>
            </a:p>
          </p:txBody>
        </p:sp>
        <p:sp>
          <p:nvSpPr>
            <p:cNvPr id="42" name="Freeform 42"/>
            <p:cNvSpPr/>
            <p:nvPr/>
          </p:nvSpPr>
          <p:spPr>
            <a:xfrm>
              <a:off x="238760" y="1108710"/>
              <a:ext cx="27940" cy="3270250"/>
            </a:xfrm>
            <a:custGeom>
              <a:avLst/>
              <a:gdLst/>
              <a:ahLst/>
              <a:cxnLst/>
              <a:rect l="l" t="t" r="r" b="b"/>
              <a:pathLst>
                <a:path w="27940" h="3270250">
                  <a:moveTo>
                    <a:pt x="12700" y="3256280"/>
                  </a:moveTo>
                  <a:lnTo>
                    <a:pt x="12700" y="7620"/>
                  </a:lnTo>
                  <a:lnTo>
                    <a:pt x="3810" y="0"/>
                  </a:lnTo>
                  <a:cubicBezTo>
                    <a:pt x="1270" y="2540"/>
                    <a:pt x="0" y="6350"/>
                    <a:pt x="0" y="10160"/>
                  </a:cubicBezTo>
                  <a:lnTo>
                    <a:pt x="0" y="3256280"/>
                  </a:lnTo>
                  <a:cubicBezTo>
                    <a:pt x="0" y="3263900"/>
                    <a:pt x="6350" y="3270250"/>
                    <a:pt x="13970" y="3270250"/>
                  </a:cubicBezTo>
                  <a:lnTo>
                    <a:pt x="27940" y="3270250"/>
                  </a:lnTo>
                  <a:cubicBezTo>
                    <a:pt x="19050" y="3270250"/>
                    <a:pt x="12700" y="3263900"/>
                    <a:pt x="12700" y="3256280"/>
                  </a:cubicBezTo>
                  <a:close/>
                </a:path>
              </a:pathLst>
            </a:custGeom>
            <a:solidFill>
              <a:srgbClr val="FFFFFF"/>
            </a:solidFill>
          </p:spPr>
          <p:txBody>
            <a:bodyPr/>
            <a:lstStyle/>
            <a:p>
              <a:endParaRPr lang="en-US" sz="700"/>
            </a:p>
          </p:txBody>
        </p:sp>
        <p:sp>
          <p:nvSpPr>
            <p:cNvPr id="43" name="Freeform 43"/>
            <p:cNvSpPr/>
            <p:nvPr/>
          </p:nvSpPr>
          <p:spPr>
            <a:xfrm>
              <a:off x="0" y="0"/>
              <a:ext cx="0" cy="0"/>
            </a:xfrm>
            <a:custGeom>
              <a:avLst/>
              <a:gdLst/>
              <a:ahLst/>
              <a:cxnLst/>
              <a:rect l="l" t="t" r="r" b="b"/>
              <a:pathLst>
                <a:path/>
              </a:pathLst>
            </a:custGeom>
            <a:solidFill>
              <a:srgbClr val="FFFFFF"/>
            </a:solidFill>
          </p:spPr>
          <p:txBody>
            <a:bodyPr/>
            <a:lstStyle/>
            <a:p>
              <a:endParaRPr lang="en-US" sz="700"/>
            </a:p>
          </p:txBody>
        </p:sp>
        <p:sp>
          <p:nvSpPr>
            <p:cNvPr id="44" name="Freeform 44"/>
            <p:cNvSpPr/>
            <p:nvPr/>
          </p:nvSpPr>
          <p:spPr>
            <a:xfrm>
              <a:off x="240030" y="4354830"/>
              <a:ext cx="3417570" cy="27940"/>
            </a:xfrm>
            <a:custGeom>
              <a:avLst/>
              <a:gdLst/>
              <a:ahLst/>
              <a:cxnLst/>
              <a:rect l="l" t="t" r="r" b="b"/>
              <a:pathLst>
                <a:path w="3417570" h="27940">
                  <a:moveTo>
                    <a:pt x="3411220" y="12700"/>
                  </a:moveTo>
                  <a:cubicBezTo>
                    <a:pt x="3409950" y="12700"/>
                    <a:pt x="3408680" y="13970"/>
                    <a:pt x="3407410" y="13970"/>
                  </a:cubicBezTo>
                  <a:lnTo>
                    <a:pt x="13970" y="13970"/>
                  </a:lnTo>
                  <a:cubicBezTo>
                    <a:pt x="6350" y="13970"/>
                    <a:pt x="0" y="7620"/>
                    <a:pt x="0" y="0"/>
                  </a:cubicBezTo>
                  <a:lnTo>
                    <a:pt x="0" y="13970"/>
                  </a:lnTo>
                  <a:cubicBezTo>
                    <a:pt x="0" y="21590"/>
                    <a:pt x="6350" y="27940"/>
                    <a:pt x="13970" y="27940"/>
                  </a:cubicBezTo>
                  <a:lnTo>
                    <a:pt x="3407410" y="27940"/>
                  </a:lnTo>
                  <a:cubicBezTo>
                    <a:pt x="3411220" y="27940"/>
                    <a:pt x="3415030" y="25400"/>
                    <a:pt x="3417570" y="22860"/>
                  </a:cubicBezTo>
                  <a:lnTo>
                    <a:pt x="3411220" y="12700"/>
                  </a:lnTo>
                  <a:close/>
                </a:path>
              </a:pathLst>
            </a:custGeom>
            <a:solidFill>
              <a:srgbClr val="FFFFFF"/>
            </a:solidFill>
          </p:spPr>
          <p:txBody>
            <a:bodyPr/>
            <a:lstStyle/>
            <a:p>
              <a:endParaRPr lang="en-US" sz="700"/>
            </a:p>
          </p:txBody>
        </p:sp>
        <p:sp>
          <p:nvSpPr>
            <p:cNvPr id="45" name="Freeform 45"/>
            <p:cNvSpPr/>
            <p:nvPr/>
          </p:nvSpPr>
          <p:spPr>
            <a:xfrm>
              <a:off x="93980" y="909320"/>
              <a:ext cx="1270" cy="3810"/>
            </a:xfrm>
            <a:custGeom>
              <a:avLst/>
              <a:gdLst/>
              <a:ahLst/>
              <a:cxnLst/>
              <a:rect l="l" t="t" r="r" b="b"/>
              <a:pathLst>
                <a:path w="1270" h="3810">
                  <a:moveTo>
                    <a:pt x="0" y="3810"/>
                  </a:moveTo>
                  <a:lnTo>
                    <a:pt x="1270" y="0"/>
                  </a:lnTo>
                  <a:cubicBezTo>
                    <a:pt x="0" y="1270"/>
                    <a:pt x="0" y="2540"/>
                    <a:pt x="0" y="3810"/>
                  </a:cubicBezTo>
                  <a:close/>
                </a:path>
              </a:pathLst>
            </a:custGeom>
            <a:solidFill>
              <a:srgbClr val="FFFFFF"/>
            </a:solidFill>
          </p:spPr>
          <p:txBody>
            <a:bodyPr/>
            <a:lstStyle/>
            <a:p>
              <a:endParaRPr lang="en-US" sz="700"/>
            </a:p>
          </p:txBody>
        </p:sp>
        <p:sp>
          <p:nvSpPr>
            <p:cNvPr id="46" name="Freeform 46"/>
            <p:cNvSpPr/>
            <p:nvPr/>
          </p:nvSpPr>
          <p:spPr>
            <a:xfrm>
              <a:off x="85090" y="899160"/>
              <a:ext cx="3806190" cy="27940"/>
            </a:xfrm>
            <a:custGeom>
              <a:avLst/>
              <a:gdLst/>
              <a:ahLst/>
              <a:cxnLst/>
              <a:rect l="l" t="t" r="r" b="b"/>
              <a:pathLst>
                <a:path w="3806190" h="27940">
                  <a:moveTo>
                    <a:pt x="3790950" y="0"/>
                  </a:moveTo>
                  <a:lnTo>
                    <a:pt x="10160" y="0"/>
                  </a:lnTo>
                  <a:cubicBezTo>
                    <a:pt x="6350" y="0"/>
                    <a:pt x="2540" y="2540"/>
                    <a:pt x="0" y="5080"/>
                  </a:cubicBezTo>
                  <a:lnTo>
                    <a:pt x="8890" y="13970"/>
                  </a:lnTo>
                  <a:lnTo>
                    <a:pt x="3792220" y="13970"/>
                  </a:lnTo>
                  <a:cubicBezTo>
                    <a:pt x="3799840" y="13970"/>
                    <a:pt x="3806190" y="20320"/>
                    <a:pt x="3806190" y="27940"/>
                  </a:cubicBezTo>
                  <a:lnTo>
                    <a:pt x="3806190" y="13970"/>
                  </a:lnTo>
                  <a:cubicBezTo>
                    <a:pt x="3804920" y="6350"/>
                    <a:pt x="3798570" y="0"/>
                    <a:pt x="3790950" y="0"/>
                  </a:cubicBezTo>
                  <a:close/>
                </a:path>
              </a:pathLst>
            </a:custGeom>
            <a:solidFill>
              <a:srgbClr val="FFFFFF"/>
            </a:solidFill>
          </p:spPr>
          <p:txBody>
            <a:bodyPr/>
            <a:lstStyle/>
            <a:p>
              <a:endParaRPr lang="en-US" sz="700"/>
            </a:p>
          </p:txBody>
        </p:sp>
        <p:sp>
          <p:nvSpPr>
            <p:cNvPr id="47" name="Freeform 47"/>
            <p:cNvSpPr/>
            <p:nvPr/>
          </p:nvSpPr>
          <p:spPr>
            <a:xfrm>
              <a:off x="3869690" y="910590"/>
              <a:ext cx="20320" cy="4413250"/>
            </a:xfrm>
            <a:custGeom>
              <a:avLst/>
              <a:gdLst/>
              <a:ahLst/>
              <a:cxnLst/>
              <a:rect l="l" t="t" r="r" b="b"/>
              <a:pathLst>
                <a:path w="20320" h="4413250">
                  <a:moveTo>
                    <a:pt x="20320" y="4401820"/>
                  </a:moveTo>
                  <a:lnTo>
                    <a:pt x="20320" y="12700"/>
                  </a:lnTo>
                  <a:cubicBezTo>
                    <a:pt x="20320" y="12700"/>
                    <a:pt x="11430" y="5080"/>
                    <a:pt x="8890" y="2540"/>
                  </a:cubicBezTo>
                  <a:cubicBezTo>
                    <a:pt x="8890" y="2540"/>
                    <a:pt x="6350" y="0"/>
                    <a:pt x="0" y="0"/>
                  </a:cubicBezTo>
                  <a:lnTo>
                    <a:pt x="0" y="4403090"/>
                  </a:lnTo>
                  <a:lnTo>
                    <a:pt x="15240" y="4413250"/>
                  </a:lnTo>
                  <a:cubicBezTo>
                    <a:pt x="19050" y="4410710"/>
                    <a:pt x="20320" y="4406900"/>
                    <a:pt x="20320" y="4401820"/>
                  </a:cubicBezTo>
                  <a:close/>
                </a:path>
              </a:pathLst>
            </a:custGeom>
            <a:solidFill>
              <a:srgbClr val="FFFFFF"/>
            </a:solidFill>
          </p:spPr>
          <p:txBody>
            <a:bodyPr/>
            <a:lstStyle/>
            <a:p>
              <a:endParaRPr lang="en-US" sz="700"/>
            </a:p>
          </p:txBody>
        </p:sp>
      </p:grpSp>
      <p:sp>
        <p:nvSpPr>
          <p:cNvPr id="49" name="TextBox 49"/>
          <p:cNvSpPr txBox="1"/>
          <p:nvPr/>
        </p:nvSpPr>
        <p:spPr>
          <a:xfrm>
            <a:off x="465485" y="436509"/>
            <a:ext cx="3646669" cy="4308872"/>
          </a:xfrm>
          <a:prstGeom prst="rect">
            <a:avLst/>
          </a:prstGeom>
        </p:spPr>
        <p:txBody>
          <a:bodyPr wrap="square" lIns="0" tIns="0" rIns="0" bIns="0" rtlCol="0" anchor="t">
            <a:spAutoFit/>
          </a:bodyPr>
          <a:lstStyle/>
          <a:p>
            <a:pPr algn="l"/>
            <a:r>
              <a:rPr lang="en-US" b="1" i="1" u="sng" spc="13" dirty="0">
                <a:solidFill>
                  <a:srgbClr val="2B2C30"/>
                </a:solidFill>
                <a:latin typeface="Playfair Display"/>
                <a:ea typeface="Playfair Display"/>
                <a:cs typeface="Playfair Display"/>
                <a:sym typeface="Playfair Display"/>
              </a:rPr>
              <a:t>Education</a:t>
            </a:r>
          </a:p>
          <a:p>
            <a:pPr algn="l"/>
            <a:endParaRPr lang="en-US" b="1"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Clark University</a:t>
            </a:r>
          </a:p>
          <a:p>
            <a:pPr algn="l"/>
            <a:endParaRPr lang="en-US"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Master of Science;</a:t>
            </a:r>
            <a:r>
              <a:rPr lang="en-US" spc="13" dirty="0">
                <a:solidFill>
                  <a:srgbClr val="2B2C30"/>
                </a:solidFill>
                <a:latin typeface="Playfair Display"/>
                <a:ea typeface="Playfair Display"/>
                <a:cs typeface="Playfair Display"/>
                <a:sym typeface="Playfair Display"/>
              </a:rPr>
              <a:t> </a:t>
            </a:r>
          </a:p>
          <a:p>
            <a:pPr algn="l"/>
            <a:r>
              <a:rPr lang="en-US" spc="13" dirty="0">
                <a:solidFill>
                  <a:srgbClr val="2B2C30"/>
                </a:solidFill>
                <a:latin typeface="Playfair Display"/>
                <a:ea typeface="Playfair Display"/>
                <a:cs typeface="Playfair Display"/>
                <a:sym typeface="Playfair Display"/>
              </a:rPr>
              <a:t>Geographic Information Science (MS-GIS) </a:t>
            </a:r>
          </a:p>
          <a:p>
            <a:pPr algn="l"/>
            <a:r>
              <a:rPr lang="en-US" i="1" spc="13" dirty="0">
                <a:solidFill>
                  <a:srgbClr val="2B2C30"/>
                </a:solidFill>
                <a:latin typeface="Playfair Display"/>
                <a:ea typeface="Playfair Display"/>
                <a:cs typeface="Playfair Display"/>
                <a:sym typeface="Playfair Display"/>
              </a:rPr>
              <a:t>Expected Graduation: May 2025</a:t>
            </a:r>
          </a:p>
          <a:p>
            <a:pPr algn="l"/>
            <a:endParaRPr lang="en-US" spc="13" dirty="0">
              <a:solidFill>
                <a:srgbClr val="2B2C30"/>
              </a:solidFill>
              <a:latin typeface="Playfair Display"/>
              <a:ea typeface="Playfair Display"/>
              <a:cs typeface="Playfair Display"/>
              <a:sym typeface="Playfair Display"/>
            </a:endParaRPr>
          </a:p>
          <a:p>
            <a:pPr algn="l"/>
            <a:r>
              <a:rPr lang="en-US" b="1" spc="13" dirty="0">
                <a:solidFill>
                  <a:srgbClr val="2B2C30"/>
                </a:solidFill>
                <a:latin typeface="Playfair Display"/>
                <a:ea typeface="Playfair Display"/>
                <a:cs typeface="Playfair Display"/>
                <a:sym typeface="Playfair Display"/>
              </a:rPr>
              <a:t>Bachelor of Arts;</a:t>
            </a:r>
            <a:r>
              <a:rPr lang="en-US" spc="13" dirty="0">
                <a:solidFill>
                  <a:srgbClr val="2B2C30"/>
                </a:solidFill>
                <a:latin typeface="Playfair Display"/>
                <a:ea typeface="Playfair Display"/>
                <a:cs typeface="Playfair Display"/>
                <a:sym typeface="Playfair Display"/>
              </a:rPr>
              <a:t> </a:t>
            </a:r>
          </a:p>
          <a:p>
            <a:pPr algn="l"/>
            <a:r>
              <a:rPr lang="en-US" spc="13" dirty="0">
                <a:solidFill>
                  <a:srgbClr val="2B2C30"/>
                </a:solidFill>
                <a:latin typeface="Playfair Display"/>
                <a:ea typeface="Playfair Display"/>
                <a:cs typeface="Playfair Display"/>
                <a:sym typeface="Playfair Display"/>
              </a:rPr>
              <a:t>Geography major, GIS concentration, Economics minor </a:t>
            </a:r>
          </a:p>
          <a:p>
            <a:pPr algn="l"/>
            <a:r>
              <a:rPr lang="en-US" i="1" spc="13" dirty="0">
                <a:solidFill>
                  <a:srgbClr val="2B2C30"/>
                </a:solidFill>
                <a:latin typeface="Playfair Display"/>
                <a:ea typeface="Playfair Display"/>
                <a:cs typeface="Playfair Display"/>
                <a:sym typeface="Playfair Display"/>
              </a:rPr>
              <a:t>Graduated Summa Cum Laude: May 2024</a:t>
            </a:r>
          </a:p>
          <a:p>
            <a:pPr algn="l"/>
            <a:endParaRPr lang="en-US" i="1" spc="13" dirty="0">
              <a:solidFill>
                <a:srgbClr val="2B2C30"/>
              </a:solidFill>
              <a:latin typeface="Playfair Display"/>
              <a:ea typeface="Playfair Display"/>
              <a:cs typeface="Playfair Display"/>
              <a:sym typeface="Playfair Display"/>
            </a:endParaRPr>
          </a:p>
          <a:p>
            <a:pPr algn="l"/>
            <a:endParaRPr lang="en-US" i="1" spc="13" dirty="0">
              <a:solidFill>
                <a:srgbClr val="2B2C30"/>
              </a:solidFill>
              <a:latin typeface="Playfair Display"/>
              <a:ea typeface="Playfair Display"/>
              <a:cs typeface="Playfair Display"/>
              <a:sym typeface="Playfair Display"/>
            </a:endParaRPr>
          </a:p>
          <a:p>
            <a:pPr algn="l"/>
            <a:r>
              <a:rPr lang="en-US" b="1" i="1" u="sng" spc="13" dirty="0">
                <a:solidFill>
                  <a:srgbClr val="2B2C30"/>
                </a:solidFill>
                <a:latin typeface="Playfair Display"/>
                <a:ea typeface="Playfair Display"/>
                <a:cs typeface="Playfair Display"/>
                <a:sym typeface="Playfair Display"/>
              </a:rPr>
              <a:t>Hobbies</a:t>
            </a:r>
          </a:p>
          <a:p>
            <a:pPr algn="l"/>
            <a:endParaRPr lang="en-US" b="1" i="1" u="sng" spc="13" dirty="0">
              <a:solidFill>
                <a:srgbClr val="2B2C30"/>
              </a:solidFill>
              <a:latin typeface="Playfair Display"/>
              <a:ea typeface="Playfair Display"/>
              <a:cs typeface="Playfair Display"/>
              <a:sym typeface="Playfair Display"/>
            </a:endParaRP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Traveling</a:t>
            </a: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Adventure Sports</a:t>
            </a:r>
          </a:p>
          <a:p>
            <a:pPr marL="228600" indent="-228600">
              <a:buFont typeface="Wingdings" pitchFamily="2" charset="2"/>
              <a:buChar char="q"/>
            </a:pPr>
            <a:r>
              <a:rPr lang="en-US" spc="13" dirty="0">
                <a:solidFill>
                  <a:srgbClr val="2B2C30"/>
                </a:solidFill>
                <a:latin typeface="Playfair Display"/>
                <a:ea typeface="Playfair Display"/>
                <a:cs typeface="Playfair Display"/>
                <a:sym typeface="Playfair Display"/>
              </a:rPr>
              <a:t>Astronomy</a:t>
            </a:r>
          </a:p>
          <a:p>
            <a:pPr algn="l"/>
            <a:endParaRPr lang="en-US" i="1" spc="13" dirty="0">
              <a:solidFill>
                <a:srgbClr val="2B2C30"/>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rmAutofit fontScale="90000"/>
          </a:bodyPr>
          <a:lstStyle/>
          <a:p>
            <a:r>
              <a:rPr lang="en-US" dirty="0">
                <a:solidFill>
                  <a:schemeClr val="tx1"/>
                </a:solidFill>
              </a:rPr>
              <a:t>How about you?</a:t>
            </a:r>
          </a:p>
        </p:txBody>
      </p:sp>
      <p:sp>
        <p:nvSpPr>
          <p:cNvPr id="3" name="Content Placeholder 2"/>
          <p:cNvSpPr>
            <a:spLocks noGrp="1"/>
          </p:cNvSpPr>
          <p:nvPr>
            <p:ph idx="1"/>
          </p:nvPr>
        </p:nvSpPr>
        <p:spPr>
          <a:xfrm>
            <a:off x="387927" y="855466"/>
            <a:ext cx="8429253" cy="4001632"/>
          </a:xfrm>
        </p:spPr>
        <p:txBody>
          <a:bodyPr spcFirstLastPara="1" wrap="square" lIns="68580" tIns="34290" rIns="68580" bIns="34290" anchor="t" anchorCtr="0">
            <a:normAutofit/>
          </a:bodyPr>
          <a:lstStyle/>
          <a:p>
            <a:pPr>
              <a:lnSpc>
                <a:spcPct val="200000"/>
              </a:lnSpc>
            </a:pPr>
            <a:r>
              <a:rPr lang="en-US" sz="2200" dirty="0">
                <a:solidFill>
                  <a:schemeClr val="tx1"/>
                </a:solidFill>
              </a:rPr>
              <a:t>Your background (e.g., name, major, where you come from)</a:t>
            </a:r>
          </a:p>
          <a:p>
            <a:pPr>
              <a:lnSpc>
                <a:spcPct val="200000"/>
              </a:lnSpc>
            </a:pPr>
            <a:r>
              <a:rPr lang="en-US" sz="2200" dirty="0">
                <a:solidFill>
                  <a:schemeClr val="tx1"/>
                </a:solidFill>
                <a:ea typeface="ＭＳ Ｐゴシック"/>
              </a:rPr>
              <a:t>What is your funniest thing that happened during your winter break? </a:t>
            </a:r>
          </a:p>
          <a:p>
            <a:pPr>
              <a:lnSpc>
                <a:spcPct val="200000"/>
              </a:lnSpc>
            </a:pPr>
            <a:r>
              <a:rPr lang="en-US" sz="2200" dirty="0">
                <a:solidFill>
                  <a:schemeClr val="tx1"/>
                </a:solidFill>
                <a:ea typeface="ＭＳ Ｐゴシック"/>
              </a:rPr>
              <a:t>What relevant experience do you have with python?</a:t>
            </a:r>
          </a:p>
          <a:p>
            <a:pPr>
              <a:lnSpc>
                <a:spcPct val="200000"/>
              </a:lnSpc>
            </a:pPr>
            <a:r>
              <a:rPr lang="en-US" sz="2200" dirty="0">
                <a:solidFill>
                  <a:schemeClr val="tx1"/>
                </a:solidFill>
              </a:rPr>
              <a:t>What are your expectations for this course?</a:t>
            </a:r>
          </a:p>
        </p:txBody>
      </p:sp>
      <p:sp>
        <p:nvSpPr>
          <p:cNvPr id="5" name="Slide Number Placeholder 4"/>
          <p:cNvSpPr>
            <a:spLocks noGrp="1"/>
          </p:cNvSpPr>
          <p:nvPr>
            <p:ph type="sldNum" sz="quarter" idx="4"/>
          </p:nvPr>
        </p:nvSpPr>
        <p:spPr/>
        <p:txBody>
          <a:bodyPr/>
          <a:lstStyle/>
          <a:p>
            <a:fld id="{9257DAD1-48AB-8A4C-A054-135C0212BAAD}" type="slidenum">
              <a:rPr lang="en-US" smtClean="0"/>
              <a:pPr/>
              <a:t>6</a:t>
            </a:fld>
            <a:endParaRPr lang="en-US" dirty="0"/>
          </a:p>
        </p:txBody>
      </p:sp>
    </p:spTree>
    <p:extLst>
      <p:ext uri="{BB962C8B-B14F-4D97-AF65-F5344CB8AC3E}">
        <p14:creationId xmlns:p14="http://schemas.microsoft.com/office/powerpoint/2010/main" val="93555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813" y="948532"/>
            <a:ext cx="7931426" cy="3368096"/>
          </a:xfrm>
        </p:spPr>
        <p:txBody>
          <a:bodyPr>
            <a:normAutofit lnSpcReduction="10000"/>
          </a:bodyPr>
          <a:lstStyle/>
          <a:p>
            <a:r>
              <a:rPr lang="en-US" b="1" dirty="0">
                <a:solidFill>
                  <a:schemeClr val="tx1"/>
                </a:solidFill>
              </a:rPr>
              <a:t>Lectures: </a:t>
            </a:r>
            <a:r>
              <a:rPr lang="en-US" b="0" i="0" dirty="0">
                <a:solidFill>
                  <a:srgbClr val="151618"/>
                </a:solidFill>
                <a:effectLst/>
                <a:latin typeface="Open Sans" panose="020B0606030504020204" pitchFamily="34" charset="0"/>
              </a:rPr>
              <a:t>Jonas Clark Hall JC103 (Instructor &amp; TA)</a:t>
            </a:r>
            <a:endParaRPr lang="en-US" dirty="0">
              <a:solidFill>
                <a:schemeClr val="tx1"/>
              </a:solidFill>
            </a:endParaRPr>
          </a:p>
          <a:p>
            <a:pPr marL="171450" lvl="1" indent="0">
              <a:buNone/>
            </a:pPr>
            <a:r>
              <a:rPr lang="en-US" dirty="0">
                <a:solidFill>
                  <a:schemeClr val="tx1"/>
                </a:solidFill>
              </a:rPr>
              <a:t>Monday: 9:00 – 10:15 AM</a:t>
            </a:r>
          </a:p>
          <a:p>
            <a:pPr marL="171450" lvl="1" indent="0">
              <a:buNone/>
            </a:pPr>
            <a:r>
              <a:rPr lang="en-US" dirty="0">
                <a:solidFill>
                  <a:schemeClr val="tx1"/>
                </a:solidFill>
              </a:rPr>
              <a:t>Thursday: 4:15 – 5:30 AM</a:t>
            </a:r>
          </a:p>
          <a:p>
            <a:pPr marL="0" indent="0">
              <a:buNone/>
            </a:pPr>
            <a:r>
              <a:rPr lang="en-US" dirty="0">
                <a:solidFill>
                  <a:schemeClr val="tx1"/>
                </a:solidFill>
              </a:rPr>
              <a:t> </a:t>
            </a:r>
          </a:p>
          <a:p>
            <a:r>
              <a:rPr lang="en-US" b="1" dirty="0">
                <a:solidFill>
                  <a:schemeClr val="tx1"/>
                </a:solidFill>
              </a:rPr>
              <a:t>Labs: </a:t>
            </a:r>
            <a:r>
              <a:rPr lang="en-US" b="0" i="0" dirty="0">
                <a:solidFill>
                  <a:srgbClr val="151618"/>
                </a:solidFill>
                <a:effectLst/>
                <a:latin typeface="Open Sans" panose="020B0606030504020204" pitchFamily="34" charset="0"/>
              </a:rPr>
              <a:t>Jonas Clark Hall JC103 (TA)</a:t>
            </a:r>
            <a:endParaRPr lang="en-US" dirty="0">
              <a:solidFill>
                <a:schemeClr val="tx1"/>
              </a:solidFill>
            </a:endParaRPr>
          </a:p>
          <a:p>
            <a:pPr marL="171450" lvl="1" indent="0">
              <a:buNone/>
            </a:pPr>
            <a:r>
              <a:rPr lang="en-US" dirty="0">
                <a:solidFill>
                  <a:schemeClr val="tx1"/>
                </a:solidFill>
              </a:rPr>
              <a:t>Friday: 9:00 – 10:15 AM</a:t>
            </a:r>
          </a:p>
          <a:p>
            <a:pPr marL="171450" lvl="1" indent="0">
              <a:buNone/>
            </a:pPr>
            <a:endParaRPr lang="en-US" dirty="0">
              <a:solidFill>
                <a:schemeClr val="tx1"/>
              </a:solidFill>
            </a:endParaRPr>
          </a:p>
          <a:p>
            <a:r>
              <a:rPr lang="en-US" dirty="0">
                <a:solidFill>
                  <a:schemeClr val="tx1"/>
                </a:solidFill>
              </a:rPr>
              <a:t>Instructor Office Hours: Tuesday &amp; T</a:t>
            </a:r>
            <a:r>
              <a:rPr lang="en-US" altLang="zh-CN" dirty="0">
                <a:solidFill>
                  <a:schemeClr val="tx1"/>
                </a:solidFill>
              </a:rPr>
              <a:t>hursday</a:t>
            </a:r>
            <a:r>
              <a:rPr lang="en-US" dirty="0">
                <a:solidFill>
                  <a:schemeClr val="tx1"/>
                </a:solidFill>
              </a:rPr>
              <a:t>: 1: 30 – 2:30 PM (or by appointment)</a:t>
            </a:r>
          </a:p>
          <a:p>
            <a:endParaRPr lang="en-US" dirty="0">
              <a:solidFill>
                <a:schemeClr val="tx1"/>
              </a:solidFill>
            </a:endParaRPr>
          </a:p>
          <a:p>
            <a:r>
              <a:rPr lang="en-US" dirty="0">
                <a:solidFill>
                  <a:schemeClr val="tx1"/>
                </a:solidFill>
              </a:rPr>
              <a:t>Instructor Office Location: Geography Main Office, Jeff 220</a:t>
            </a:r>
          </a:p>
        </p:txBody>
      </p:sp>
      <p:sp>
        <p:nvSpPr>
          <p:cNvPr id="4" name="Title 1">
            <a:extLst>
              <a:ext uri="{FF2B5EF4-FFF2-40B4-BE49-F238E27FC236}">
                <a16:creationId xmlns:a16="http://schemas.microsoft.com/office/drawing/2014/main" id="{DA435296-1616-3089-D4EE-C3A63D43BB08}"/>
              </a:ext>
            </a:extLst>
          </p:cNvPr>
          <p:cNvSpPr>
            <a:spLocks noGrp="1"/>
          </p:cNvSpPr>
          <p:nvPr>
            <p:ph type="title"/>
          </p:nvPr>
        </p:nvSpPr>
        <p:spPr>
          <a:xfrm>
            <a:off x="0" y="80590"/>
            <a:ext cx="8520600" cy="572700"/>
          </a:xfrm>
          <a:noFill/>
          <a:ln>
            <a:noFill/>
          </a:ln>
        </p:spPr>
        <p:txBody>
          <a:bodyPr>
            <a:normAutofit fontScale="90000"/>
          </a:bodyPr>
          <a:lstStyle/>
          <a:p>
            <a:r>
              <a:rPr lang="en-US" dirty="0">
                <a:solidFill>
                  <a:schemeClr val="tx1"/>
                </a:solidFill>
                <a:ea typeface="ＭＳ Ｐゴシック"/>
              </a:rPr>
              <a:t>Course Format</a:t>
            </a:r>
            <a:endParaRPr lang="en-US"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9150E7B-2500-40CD-BE05-8C9944A27214}"/>
                  </a:ext>
                </a:extLst>
              </p14:cNvPr>
              <p14:cNvContentPartPr/>
              <p14:nvPr/>
            </p14:nvContentPartPr>
            <p14:xfrm>
              <a:off x="2939387" y="1876213"/>
              <a:ext cx="360" cy="360"/>
            </p14:xfrm>
          </p:contentPart>
        </mc:Choice>
        <mc:Fallback xmlns="">
          <p:pic>
            <p:nvPicPr>
              <p:cNvPr id="2" name="Ink 1">
                <a:extLst>
                  <a:ext uri="{FF2B5EF4-FFF2-40B4-BE49-F238E27FC236}">
                    <a16:creationId xmlns:a16="http://schemas.microsoft.com/office/drawing/2014/main" id="{F9150E7B-2500-40CD-BE05-8C9944A27214}"/>
                  </a:ext>
                </a:extLst>
              </p:cNvPr>
              <p:cNvPicPr/>
              <p:nvPr/>
            </p:nvPicPr>
            <p:blipFill>
              <a:blip r:embed="rId3"/>
              <a:stretch>
                <a:fillRect/>
              </a:stretch>
            </p:blipFill>
            <p:spPr>
              <a:xfrm>
                <a:off x="2930747" y="1867213"/>
                <a:ext cx="18000" cy="18000"/>
              </a:xfrm>
              <a:prstGeom prst="rect">
                <a:avLst/>
              </a:prstGeom>
            </p:spPr>
          </p:pic>
        </mc:Fallback>
      </mc:AlternateContent>
    </p:spTree>
    <p:extLst>
      <p:ext uri="{BB962C8B-B14F-4D97-AF65-F5344CB8AC3E}">
        <p14:creationId xmlns:p14="http://schemas.microsoft.com/office/powerpoint/2010/main" val="250217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9729-3DCD-B24E-E277-B0B2FBA414AE}"/>
              </a:ext>
            </a:extLst>
          </p:cNvPr>
          <p:cNvSpPr>
            <a:spLocks noGrp="1"/>
          </p:cNvSpPr>
          <p:nvPr>
            <p:ph type="title"/>
          </p:nvPr>
        </p:nvSpPr>
        <p:spPr>
          <a:xfrm>
            <a:off x="311700" y="114301"/>
            <a:ext cx="8520600" cy="572700"/>
          </a:xfrm>
        </p:spPr>
        <p:txBody>
          <a:bodyPr>
            <a:normAutofit fontScale="90000"/>
          </a:bodyPr>
          <a:lstStyle/>
          <a:p>
            <a:r>
              <a:rPr lang="en-US" dirty="0">
                <a:solidFill>
                  <a:schemeClr val="tx1"/>
                </a:solidFill>
              </a:rPr>
              <a:t>IMPORTANT DATES</a:t>
            </a:r>
          </a:p>
        </p:txBody>
      </p:sp>
      <p:sp>
        <p:nvSpPr>
          <p:cNvPr id="3" name="Content Placeholder 2">
            <a:extLst>
              <a:ext uri="{FF2B5EF4-FFF2-40B4-BE49-F238E27FC236}">
                <a16:creationId xmlns:a16="http://schemas.microsoft.com/office/drawing/2014/main" id="{BDD1BD2D-C768-BF3D-1F05-C7FC80C5DC42}"/>
              </a:ext>
            </a:extLst>
          </p:cNvPr>
          <p:cNvSpPr>
            <a:spLocks noGrp="1"/>
          </p:cNvSpPr>
          <p:nvPr>
            <p:ph idx="1"/>
          </p:nvPr>
        </p:nvSpPr>
        <p:spPr>
          <a:xfrm>
            <a:off x="1117599" y="783840"/>
            <a:ext cx="7090229" cy="3802673"/>
          </a:xfrm>
        </p:spPr>
        <p:txBody>
          <a:bodyPr>
            <a:normAutofit fontScale="85000" lnSpcReduction="10000"/>
          </a:bodyPr>
          <a:lstStyle/>
          <a:p>
            <a:r>
              <a:rPr lang="en-US" b="1" dirty="0">
                <a:solidFill>
                  <a:schemeClr val="tx1"/>
                </a:solidFill>
              </a:rPr>
              <a:t>Jan 22. </a:t>
            </a:r>
            <a:r>
              <a:rPr lang="en-US" b="0" i="0" dirty="0">
                <a:solidFill>
                  <a:schemeClr val="tx1"/>
                </a:solidFill>
                <a:effectLst/>
                <a:latin typeface="Source Sans Pro" panose="020B0503030403020204" pitchFamily="34" charset="0"/>
              </a:rPr>
              <a:t>Add/Drop ends (&amp; last day to request audit) Full Semester</a:t>
            </a:r>
          </a:p>
          <a:p>
            <a:endParaRPr lang="en-US" b="0" i="0" dirty="0">
              <a:solidFill>
                <a:schemeClr val="tx1"/>
              </a:solidFill>
              <a:effectLst/>
              <a:latin typeface="Source Sans Pro" panose="020B0503030403020204" pitchFamily="34" charset="0"/>
            </a:endParaRPr>
          </a:p>
          <a:p>
            <a:r>
              <a:rPr lang="en-US" b="0" i="0" dirty="0">
                <a:solidFill>
                  <a:schemeClr val="tx1"/>
                </a:solidFill>
                <a:effectLst/>
                <a:latin typeface="Source Sans Pro" panose="020B0503030403020204" pitchFamily="34" charset="0"/>
              </a:rPr>
              <a:t>No class</a:t>
            </a:r>
          </a:p>
          <a:p>
            <a:pPr lvl="1">
              <a:buFont typeface="Wingdings" panose="05000000000000000000" pitchFamily="2" charset="2"/>
              <a:buChar char="Ø"/>
            </a:pPr>
            <a:r>
              <a:rPr lang="en-US" dirty="0">
                <a:solidFill>
                  <a:schemeClr val="tx1"/>
                </a:solidFill>
                <a:latin typeface="Source Sans Pro" panose="020B0503030403020204" pitchFamily="34" charset="0"/>
              </a:rPr>
              <a:t>Jan 20. University holiday</a:t>
            </a:r>
          </a:p>
          <a:p>
            <a:pPr lvl="1">
              <a:buFont typeface="Wingdings" panose="05000000000000000000" pitchFamily="2" charset="2"/>
              <a:buChar char="Ø"/>
            </a:pPr>
            <a:r>
              <a:rPr lang="en-US" dirty="0">
                <a:solidFill>
                  <a:schemeClr val="tx1"/>
                </a:solidFill>
                <a:latin typeface="Source Sans Pro" panose="020B0503030403020204" pitchFamily="34" charset="0"/>
              </a:rPr>
              <a:t>Feb 17. Wellness day</a:t>
            </a:r>
          </a:p>
          <a:p>
            <a:pPr lvl="1">
              <a:buFont typeface="Wingdings" panose="05000000000000000000" pitchFamily="2" charset="2"/>
              <a:buChar char="Ø"/>
            </a:pPr>
            <a:r>
              <a:rPr lang="en-US" dirty="0">
                <a:solidFill>
                  <a:schemeClr val="tx1"/>
                </a:solidFill>
                <a:latin typeface="Source Sans Pro" panose="020B0503030403020204" pitchFamily="34" charset="0"/>
              </a:rPr>
              <a:t>March 3-7 Spring Break</a:t>
            </a:r>
          </a:p>
          <a:p>
            <a:pPr lvl="1">
              <a:buFont typeface="Wingdings" panose="05000000000000000000" pitchFamily="2" charset="2"/>
              <a:buChar char="Ø"/>
            </a:pPr>
            <a:r>
              <a:rPr lang="en-US" dirty="0">
                <a:solidFill>
                  <a:schemeClr val="tx1"/>
                </a:solidFill>
                <a:latin typeface="Source Sans Pro" panose="020B0503030403020204" pitchFamily="34" charset="0"/>
              </a:rPr>
              <a:t>March 24-27 AAG Conference</a:t>
            </a:r>
          </a:p>
          <a:p>
            <a:pPr lvl="1">
              <a:buFont typeface="Wingdings" panose="05000000000000000000" pitchFamily="2" charset="2"/>
              <a:buChar char="Ø"/>
            </a:pPr>
            <a:endParaRPr lang="en-US" dirty="0">
              <a:solidFill>
                <a:schemeClr val="tx1"/>
              </a:solidFill>
              <a:latin typeface="Source Sans Pro" panose="020B0503030403020204" pitchFamily="34" charset="0"/>
            </a:endParaRPr>
          </a:p>
          <a:p>
            <a:r>
              <a:rPr lang="en-US" dirty="0">
                <a:solidFill>
                  <a:schemeClr val="tx1"/>
                </a:solidFill>
                <a:latin typeface="Source Sans Pro" panose="020B0503030403020204" pitchFamily="34" charset="0"/>
              </a:rPr>
              <a:t>Midterm</a:t>
            </a:r>
          </a:p>
          <a:p>
            <a:pPr lvl="1">
              <a:buFont typeface="Wingdings" panose="05000000000000000000" pitchFamily="2" charset="2"/>
              <a:buChar char="Ø"/>
            </a:pPr>
            <a:r>
              <a:rPr lang="en-US" dirty="0">
                <a:solidFill>
                  <a:schemeClr val="tx1"/>
                </a:solidFill>
                <a:latin typeface="Source Sans Pro" panose="020B0503030403020204" pitchFamily="34" charset="0"/>
              </a:rPr>
              <a:t> March 10</a:t>
            </a:r>
          </a:p>
          <a:p>
            <a:pPr lvl="1">
              <a:buFont typeface="Wingdings" panose="05000000000000000000" pitchFamily="2" charset="2"/>
              <a:buChar char="Ø"/>
            </a:pPr>
            <a:endParaRPr lang="en-US" dirty="0">
              <a:solidFill>
                <a:schemeClr val="tx1"/>
              </a:solidFill>
              <a:latin typeface="Source Sans Pro" panose="020B0503030403020204" pitchFamily="34" charset="0"/>
            </a:endParaRPr>
          </a:p>
          <a:p>
            <a:r>
              <a:rPr lang="en-US" dirty="0">
                <a:solidFill>
                  <a:schemeClr val="tx1"/>
                </a:solidFill>
                <a:latin typeface="Source Sans Pro" panose="020B0503030403020204" pitchFamily="34" charset="0"/>
              </a:rPr>
              <a:t>Final project</a:t>
            </a:r>
          </a:p>
          <a:p>
            <a:pPr lvl="1">
              <a:buFont typeface="Wingdings" panose="05000000000000000000" pitchFamily="2" charset="2"/>
              <a:buChar char="Ø"/>
            </a:pPr>
            <a:r>
              <a:rPr lang="en-US" dirty="0">
                <a:solidFill>
                  <a:schemeClr val="tx1"/>
                </a:solidFill>
                <a:latin typeface="Source Sans Pro" panose="020B0503030403020204" pitchFamily="34" charset="0"/>
              </a:rPr>
              <a:t>April 14-24 Working on final project</a:t>
            </a:r>
          </a:p>
          <a:p>
            <a:pPr lvl="1">
              <a:buFont typeface="Wingdings" panose="05000000000000000000" pitchFamily="2" charset="2"/>
              <a:buChar char="Ø"/>
            </a:pPr>
            <a:r>
              <a:rPr lang="en-US" dirty="0">
                <a:solidFill>
                  <a:schemeClr val="tx1"/>
                </a:solidFill>
                <a:latin typeface="Source Sans Pro" panose="020B0503030403020204" pitchFamily="34" charset="0"/>
              </a:rPr>
              <a:t>April 28 – May 1 Final project presentation</a:t>
            </a:r>
          </a:p>
          <a:p>
            <a:pPr lvl="1">
              <a:buFont typeface="Wingdings" panose="05000000000000000000" pitchFamily="2" charset="2"/>
              <a:buChar char="Ø"/>
            </a:pPr>
            <a:r>
              <a:rPr lang="en-US" dirty="0">
                <a:solidFill>
                  <a:schemeClr val="tx1"/>
                </a:solidFill>
                <a:latin typeface="Source Sans Pro" panose="020B0503030403020204" pitchFamily="34" charset="0"/>
              </a:rPr>
              <a:t>May 5 Final report due</a:t>
            </a:r>
          </a:p>
          <a:p>
            <a:endParaRPr lang="en-US" dirty="0"/>
          </a:p>
        </p:txBody>
      </p:sp>
    </p:spTree>
    <p:extLst>
      <p:ext uri="{BB962C8B-B14F-4D97-AF65-F5344CB8AC3E}">
        <p14:creationId xmlns:p14="http://schemas.microsoft.com/office/powerpoint/2010/main" val="56241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56" y="146851"/>
            <a:ext cx="8520600" cy="572700"/>
          </a:xfrm>
        </p:spPr>
        <p:txBody>
          <a:bodyPr>
            <a:normAutofit fontScale="90000"/>
          </a:bodyPr>
          <a:lstStyle/>
          <a:p>
            <a:r>
              <a:rPr lang="en-US" dirty="0">
                <a:solidFill>
                  <a:schemeClr val="tx1"/>
                </a:solidFill>
              </a:rPr>
              <a:t>Course Requirements</a:t>
            </a:r>
          </a:p>
        </p:txBody>
      </p:sp>
      <p:sp>
        <p:nvSpPr>
          <p:cNvPr id="3" name="Content Placeholder 2"/>
          <p:cNvSpPr>
            <a:spLocks noGrp="1"/>
          </p:cNvSpPr>
          <p:nvPr>
            <p:ph idx="1"/>
          </p:nvPr>
        </p:nvSpPr>
        <p:spPr>
          <a:xfrm>
            <a:off x="284921" y="1127136"/>
            <a:ext cx="8521148" cy="3368096"/>
          </a:xfrm>
        </p:spPr>
        <p:txBody>
          <a:bodyPr/>
          <a:lstStyle/>
          <a:p>
            <a:r>
              <a:rPr lang="en-US" dirty="0">
                <a:solidFill>
                  <a:schemeClr val="tx1"/>
                </a:solidFill>
              </a:rPr>
              <a:t>Labs: 9 in total. </a:t>
            </a:r>
          </a:p>
          <a:p>
            <a:endParaRPr lang="en-US" dirty="0">
              <a:solidFill>
                <a:schemeClr val="tx1"/>
              </a:solidFill>
            </a:endParaRPr>
          </a:p>
          <a:p>
            <a:pPr marL="0" indent="0">
              <a:buNone/>
            </a:pPr>
            <a:r>
              <a:rPr lang="en-US" dirty="0">
                <a:solidFill>
                  <a:schemeClr val="tx1"/>
                </a:solidFill>
              </a:rPr>
              <a:t>  For any graded assignment, if the you do not agree with the grade received, the   </a:t>
            </a:r>
          </a:p>
          <a:p>
            <a:pPr marL="0" indent="0">
              <a:buNone/>
            </a:pPr>
            <a:r>
              <a:rPr lang="en-US" dirty="0">
                <a:solidFill>
                  <a:schemeClr val="tx1"/>
                </a:solidFill>
              </a:rPr>
              <a:t>  instructor must be notified within one week after the assignment is graded.</a:t>
            </a:r>
          </a:p>
          <a:p>
            <a:pPr marL="0" indent="0">
              <a:buNone/>
            </a:pPr>
            <a:endParaRPr lang="en-US" dirty="0">
              <a:solidFill>
                <a:schemeClr val="tx1"/>
              </a:solidFill>
            </a:endParaRPr>
          </a:p>
          <a:p>
            <a:r>
              <a:rPr lang="en-US" dirty="0">
                <a:solidFill>
                  <a:schemeClr val="tx1"/>
                </a:solidFill>
              </a:rPr>
              <a:t>One midterm exam &amp; One Final Project (Oral presentation and paper report) </a:t>
            </a:r>
          </a:p>
          <a:p>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9571837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6F415AC7619A48B0AEB886DB756E6E" ma:contentTypeVersion="11" ma:contentTypeDescription="Create a new document." ma:contentTypeScope="" ma:versionID="c322e87390135171670ddc71239bf825">
  <xsd:schema xmlns:xsd="http://www.w3.org/2001/XMLSchema" xmlns:xs="http://www.w3.org/2001/XMLSchema" xmlns:p="http://schemas.microsoft.com/office/2006/metadata/properties" xmlns:ns3="99266e45-6766-49a3-95fd-82133b37b977" targetNamespace="http://schemas.microsoft.com/office/2006/metadata/properties" ma:root="true" ma:fieldsID="08e2433a736e18739c6f1d1e59c74aec" ns3:_="">
    <xsd:import namespace="99266e45-6766-49a3-95fd-82133b37b97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266e45-6766-49a3-95fd-82133b37b97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B0C2F2-B96D-4FCD-A9DF-E31AF2B25E92}">
  <ds:schemaRefs>
    <ds:schemaRef ds:uri="http://schemas.microsoft.com/sharepoint/v3/contenttype/forms"/>
  </ds:schemaRefs>
</ds:datastoreItem>
</file>

<file path=customXml/itemProps2.xml><?xml version="1.0" encoding="utf-8"?>
<ds:datastoreItem xmlns:ds="http://schemas.openxmlformats.org/officeDocument/2006/customXml" ds:itemID="{4B614316-45CF-445A-935E-3A1E56DF3AEB}">
  <ds:schemaRefs>
    <ds:schemaRef ds:uri="99266e45-6766-49a3-95fd-82133b37b977"/>
    <ds:schemaRef ds:uri="http://schemas.openxmlformats.org/package/2006/metadata/core-properties"/>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http://purl.org/dc/terms/"/>
  </ds:schemaRefs>
</ds:datastoreItem>
</file>

<file path=customXml/itemProps3.xml><?xml version="1.0" encoding="utf-8"?>
<ds:datastoreItem xmlns:ds="http://schemas.openxmlformats.org/officeDocument/2006/customXml" ds:itemID="{CFCDD2CC-5DE5-4C26-8716-9460E54DD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266e45-6766-49a3-95fd-82133b37b9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TM03457515[[fn=View]]</Template>
  <TotalTime>316</TotalTime>
  <Words>1706</Words>
  <Application>Microsoft Office PowerPoint</Application>
  <PresentationFormat>On-screen Show (16:9)</PresentationFormat>
  <Paragraphs>304</Paragraphs>
  <Slides>46</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Open Sans</vt:lpstr>
      <vt:lpstr>ＭＳ Ｐゴシック</vt:lpstr>
      <vt:lpstr>Sanchez</vt:lpstr>
      <vt:lpstr>Source Sans Pro</vt:lpstr>
      <vt:lpstr>Playfair Display</vt:lpstr>
      <vt:lpstr>Helvetica World Bold</vt:lpstr>
      <vt:lpstr>Courier New</vt:lpstr>
      <vt:lpstr>Arial</vt:lpstr>
      <vt:lpstr>Arila</vt:lpstr>
      <vt:lpstr>Gill Sans MT</vt:lpstr>
      <vt:lpstr>Wingdings</vt:lpstr>
      <vt:lpstr>Calibri</vt:lpstr>
      <vt:lpstr>Bebas Neue</vt:lpstr>
      <vt:lpstr>Simple Light</vt:lpstr>
      <vt:lpstr>PowerPoint Presentation</vt:lpstr>
      <vt:lpstr>Yanan Wu – Visiting Assistant Professor</vt:lpstr>
      <vt:lpstr>Teaching</vt:lpstr>
      <vt:lpstr>PowerPoint Presentation</vt:lpstr>
      <vt:lpstr>PowerPoint Presentation</vt:lpstr>
      <vt:lpstr>How about you?</vt:lpstr>
      <vt:lpstr>Course Format</vt:lpstr>
      <vt:lpstr>IMPORTANT DATES</vt:lpstr>
      <vt:lpstr>Course Requirements</vt:lpstr>
      <vt:lpstr>Grade</vt:lpstr>
      <vt:lpstr>PowerPoint Presentation</vt:lpstr>
      <vt:lpstr>PowerPoint Presentation</vt:lpstr>
      <vt:lpstr>Textbook </vt:lpstr>
      <vt:lpstr>PowerPoint Presentation</vt:lpstr>
      <vt:lpstr>COURSE WEBSITEs ON GITHUB</vt:lpstr>
      <vt:lpstr>Why taking this class?</vt:lpstr>
      <vt:lpstr>Overview</vt:lpstr>
      <vt:lpstr>PowerPoint Presentation</vt:lpstr>
      <vt:lpstr>Why Programming?</vt:lpstr>
      <vt:lpstr>Why Python?</vt:lpstr>
      <vt:lpstr>PowerPoint Presentation</vt:lpstr>
      <vt:lpstr>PowerPoint Presentation</vt:lpstr>
      <vt:lpstr>Python Version</vt:lpstr>
      <vt:lpstr>One way to know the version of Python!</vt:lpstr>
      <vt:lpstr>What if I do not want to deal with the command prompt?</vt:lpstr>
      <vt:lpstr>You can have both ways of writing python in most of text editors!</vt:lpstr>
      <vt:lpstr>Visual Studio Code (VS code)</vt:lpstr>
      <vt:lpstr>PowerPoint Presentation</vt:lpstr>
      <vt:lpstr>Google Colab</vt:lpstr>
      <vt:lpstr>While Using Colab</vt:lpstr>
      <vt:lpstr>Python Fundamental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I Program In Python?</vt:lpstr>
      <vt:lpstr>How Do I Program In Python?</vt:lpstr>
      <vt:lpstr>Interactive Mode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ywu</dc:creator>
  <cp:lastModifiedBy>Wu, Yanan</cp:lastModifiedBy>
  <cp:revision>21</cp:revision>
  <dcterms:modified xsi:type="dcterms:W3CDTF">2025-01-12T19:47:52Z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0x010100AC6F415AC7619A48B0AEB886DB756E6E</vt:lpwstr>
  </property>
</Properties>
</file>